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354" r:id="rId5"/>
    <p:sldId id="402" r:id="rId6"/>
    <p:sldId id="317" r:id="rId7"/>
    <p:sldId id="355" r:id="rId8"/>
    <p:sldId id="357" r:id="rId9"/>
    <p:sldId id="356" r:id="rId10"/>
    <p:sldId id="361" r:id="rId11"/>
    <p:sldId id="359" r:id="rId12"/>
    <p:sldId id="373" r:id="rId13"/>
    <p:sldId id="364" r:id="rId14"/>
    <p:sldId id="363" r:id="rId15"/>
    <p:sldId id="404" r:id="rId16"/>
    <p:sldId id="415" r:id="rId17"/>
    <p:sldId id="416" r:id="rId18"/>
    <p:sldId id="418" r:id="rId19"/>
    <p:sldId id="420" r:id="rId20"/>
    <p:sldId id="442" r:id="rId21"/>
    <p:sldId id="413" r:id="rId22"/>
    <p:sldId id="365" r:id="rId23"/>
    <p:sldId id="408" r:id="rId24"/>
    <p:sldId id="366" r:id="rId25"/>
    <p:sldId id="369" r:id="rId26"/>
    <p:sldId id="375" r:id="rId27"/>
    <p:sldId id="374" r:id="rId28"/>
    <p:sldId id="421" r:id="rId29"/>
    <p:sldId id="424" r:id="rId30"/>
    <p:sldId id="426" r:id="rId31"/>
    <p:sldId id="428" r:id="rId32"/>
    <p:sldId id="430" r:id="rId33"/>
    <p:sldId id="432" r:id="rId34"/>
    <p:sldId id="439" r:id="rId35"/>
    <p:sldId id="441" r:id="rId36"/>
    <p:sldId id="395" r:id="rId37"/>
  </p:sldIdLst>
  <p:sldSz cx="9144000" cy="6858000" type="screen4x3"/>
  <p:notesSz cx="7104063" cy="10234613"/>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158" userDrawn="1">
          <p15:clr>
            <a:srgbClr val="A4A3A4"/>
          </p15:clr>
        </p15:guide>
        <p15:guide id="3" pos="5567" userDrawn="1">
          <p15:clr>
            <a:srgbClr val="A4A3A4"/>
          </p15:clr>
        </p15:guide>
        <p15:guide id="4" orient="horz" pos="8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e Brauer" initials="RB" lastIdx="2" clrIdx="0">
    <p:extLst>
      <p:ext uri="{19B8F6BF-5375-455C-9EA6-DF929625EA0E}">
        <p15:presenceInfo xmlns:p15="http://schemas.microsoft.com/office/powerpoint/2012/main" userId="S-1-5-21-607126847-70518424-489426498-3650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93979" autoAdjust="0"/>
  </p:normalViewPr>
  <p:slideViewPr>
    <p:cSldViewPr snapToGrid="0" snapToObjects="1">
      <p:cViewPr varScale="1">
        <p:scale>
          <a:sx n="64" d="100"/>
          <a:sy n="64" d="100"/>
        </p:scale>
        <p:origin x="1220" y="40"/>
      </p:cViewPr>
      <p:guideLst>
        <p:guide orient="horz" pos="595"/>
        <p:guide pos="158"/>
        <p:guide pos="5567"/>
        <p:guide orient="horz" pos="890"/>
      </p:guideLst>
    </p:cSldViewPr>
  </p:slideViewPr>
  <p:notesTextViewPr>
    <p:cViewPr>
      <p:scale>
        <a:sx n="1" d="1"/>
        <a:sy n="1" d="1"/>
      </p:scale>
      <p:origin x="0" y="0"/>
    </p:cViewPr>
  </p:notesTextViewPr>
  <p:sorterViewPr>
    <p:cViewPr>
      <p:scale>
        <a:sx n="100" d="100"/>
        <a:sy n="100" d="100"/>
      </p:scale>
      <p:origin x="0" y="-34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87" tIns="47393" rIns="94787" bIns="4739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023993" y="0"/>
            <a:ext cx="3078427" cy="513508"/>
          </a:xfrm>
          <a:prstGeom prst="rect">
            <a:avLst/>
          </a:prstGeom>
        </p:spPr>
        <p:txBody>
          <a:bodyPr vert="horz" lIns="94787" tIns="47393" rIns="94787" bIns="47393" rtlCol="0"/>
          <a:lstStyle>
            <a:lvl1pPr algn="r" eaLnBrk="1" fontAlgn="auto" hangingPunct="1">
              <a:spcBef>
                <a:spcPts val="0"/>
              </a:spcBef>
              <a:spcAft>
                <a:spcPts val="0"/>
              </a:spcAft>
              <a:defRPr sz="1200">
                <a:latin typeface="+mn-lt"/>
              </a:defRPr>
            </a:lvl1pPr>
          </a:lstStyle>
          <a:p>
            <a:pPr>
              <a:defRPr/>
            </a:pPr>
            <a:fld id="{26055794-9B30-C643-AFFE-804292E41D08}" type="datetimeFigureOut">
              <a:rPr lang="en-US"/>
              <a:pPr>
                <a:defRPr/>
              </a:pPr>
              <a:t>9/26/2018</a:t>
            </a:fld>
            <a:endParaRPr lang="en-US"/>
          </a:p>
        </p:txBody>
      </p:sp>
      <p:sp>
        <p:nvSpPr>
          <p:cNvPr id="4" name="Footer Placeholder 3"/>
          <p:cNvSpPr>
            <a:spLocks noGrp="1"/>
          </p:cNvSpPr>
          <p:nvPr>
            <p:ph type="ftr" sz="quarter" idx="2"/>
          </p:nvPr>
        </p:nvSpPr>
        <p:spPr>
          <a:xfrm>
            <a:off x="1" y="9721106"/>
            <a:ext cx="3078427" cy="513507"/>
          </a:xfrm>
          <a:prstGeom prst="rect">
            <a:avLst/>
          </a:prstGeom>
        </p:spPr>
        <p:txBody>
          <a:bodyPr vert="horz" lIns="94787" tIns="47393" rIns="94787" bIns="4739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023993" y="9721106"/>
            <a:ext cx="3078427" cy="513507"/>
          </a:xfrm>
          <a:prstGeom prst="rect">
            <a:avLst/>
          </a:prstGeom>
        </p:spPr>
        <p:txBody>
          <a:bodyPr vert="horz" lIns="94787" tIns="47393" rIns="94787" bIns="47393" rtlCol="0" anchor="b"/>
          <a:lstStyle>
            <a:lvl1pPr algn="r" eaLnBrk="1" fontAlgn="auto" hangingPunct="1">
              <a:spcBef>
                <a:spcPts val="0"/>
              </a:spcBef>
              <a:spcAft>
                <a:spcPts val="0"/>
              </a:spcAft>
              <a:defRPr sz="1200">
                <a:latin typeface="+mn-lt"/>
              </a:defRPr>
            </a:lvl1pPr>
          </a:lstStyle>
          <a:p>
            <a:pPr>
              <a:defRPr/>
            </a:pPr>
            <a:fld id="{24DFB8CB-CE0F-BC4F-86BB-211563F6FAE4}" type="slidenum">
              <a:rPr lang="en-US"/>
              <a:pPr>
                <a:defRPr/>
              </a:pPr>
              <a:t>‹#›</a:t>
            </a:fld>
            <a:endParaRPr lang="en-US"/>
          </a:p>
        </p:txBody>
      </p:sp>
    </p:spTree>
    <p:extLst>
      <p:ext uri="{BB962C8B-B14F-4D97-AF65-F5344CB8AC3E}">
        <p14:creationId xmlns:p14="http://schemas.microsoft.com/office/powerpoint/2010/main" val="3103717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87" tIns="47393" rIns="94787" bIns="4739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3993" y="0"/>
            <a:ext cx="3078427" cy="513508"/>
          </a:xfrm>
          <a:prstGeom prst="rect">
            <a:avLst/>
          </a:prstGeom>
        </p:spPr>
        <p:txBody>
          <a:bodyPr vert="horz" lIns="94787" tIns="47393" rIns="94787" bIns="47393" rtlCol="0"/>
          <a:lstStyle>
            <a:lvl1pPr algn="r" eaLnBrk="1" fontAlgn="auto" hangingPunct="1">
              <a:spcBef>
                <a:spcPts val="0"/>
              </a:spcBef>
              <a:spcAft>
                <a:spcPts val="0"/>
              </a:spcAft>
              <a:defRPr sz="1200">
                <a:latin typeface="+mn-lt"/>
              </a:defRPr>
            </a:lvl1pPr>
          </a:lstStyle>
          <a:p>
            <a:pPr>
              <a:defRPr/>
            </a:pPr>
            <a:fld id="{F7DABA2B-0A1E-9240-B9B6-09FA40BDFA2E}" type="datetimeFigureOut">
              <a:rPr lang="en-US"/>
              <a:pPr>
                <a:defRPr/>
              </a:pPr>
              <a:t>9/26/2018</a:t>
            </a:fld>
            <a:endParaRPr lang="en-US"/>
          </a:p>
        </p:txBody>
      </p:sp>
      <p:sp>
        <p:nvSpPr>
          <p:cNvPr id="4" name="Slide Image Placeholder 3"/>
          <p:cNvSpPr>
            <a:spLocks noGrp="1" noRot="1" noChangeAspect="1"/>
          </p:cNvSpPr>
          <p:nvPr>
            <p:ph type="sldImg" idx="2"/>
          </p:nvPr>
        </p:nvSpPr>
        <p:spPr>
          <a:xfrm>
            <a:off x="1249363" y="1279525"/>
            <a:ext cx="4605337" cy="3452813"/>
          </a:xfrm>
          <a:prstGeom prst="rect">
            <a:avLst/>
          </a:prstGeom>
          <a:noFill/>
          <a:ln w="12700">
            <a:solidFill>
              <a:prstClr val="black"/>
            </a:solidFill>
          </a:ln>
        </p:spPr>
        <p:txBody>
          <a:bodyPr vert="horz" lIns="94787" tIns="47393" rIns="94787" bIns="47393" rtlCol="0" anchor="ctr"/>
          <a:lstStyle/>
          <a:p>
            <a:pPr lvl="0"/>
            <a:endParaRPr lang="en-US" noProof="0"/>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721106"/>
            <a:ext cx="3078427" cy="513507"/>
          </a:xfrm>
          <a:prstGeom prst="rect">
            <a:avLst/>
          </a:prstGeom>
        </p:spPr>
        <p:txBody>
          <a:bodyPr vert="horz" lIns="94787" tIns="47393" rIns="94787" bIns="47393"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4787" tIns="47393" rIns="94787" bIns="47393" rtlCol="0" anchor="b"/>
          <a:lstStyle>
            <a:lvl1pPr algn="r" eaLnBrk="1" fontAlgn="auto" hangingPunct="1">
              <a:spcBef>
                <a:spcPts val="0"/>
              </a:spcBef>
              <a:spcAft>
                <a:spcPts val="0"/>
              </a:spcAft>
              <a:defRPr sz="1200">
                <a:latin typeface="+mn-lt"/>
              </a:defRPr>
            </a:lvl1pPr>
          </a:lstStyle>
          <a:p>
            <a:pPr>
              <a:defRPr/>
            </a:pPr>
            <a:fld id="{8570F38E-81F3-B14A-8C05-8130B15E9E4C}" type="slidenum">
              <a:rPr lang="en-US"/>
              <a:pPr>
                <a:defRPr/>
              </a:pPr>
              <a:t>‹#›</a:t>
            </a:fld>
            <a:endParaRPr lang="en-US"/>
          </a:p>
        </p:txBody>
      </p:sp>
    </p:spTree>
    <p:extLst>
      <p:ext uri="{BB962C8B-B14F-4D97-AF65-F5344CB8AC3E}">
        <p14:creationId xmlns:p14="http://schemas.microsoft.com/office/powerpoint/2010/main" val="2202366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Fem focus </a:t>
            </a:r>
            <a:r>
              <a:rPr lang="en-GB" dirty="0" err="1"/>
              <a:t>av</a:t>
            </a:r>
            <a:r>
              <a:rPr lang="en-GB" dirty="0"/>
              <a:t> </a:t>
            </a:r>
            <a:r>
              <a:rPr lang="en-GB" dirty="0" err="1"/>
              <a:t>stadslandet</a:t>
            </a:r>
            <a:r>
              <a:rPr lang="en-GB" dirty="0"/>
              <a:t> </a:t>
            </a:r>
          </a:p>
          <a:p>
            <a:endParaRPr lang="en-GB" dirty="0"/>
          </a:p>
          <a:p>
            <a:r>
              <a:rPr lang="en-GB" dirty="0"/>
              <a:t>Tar </a:t>
            </a:r>
            <a:r>
              <a:rPr lang="en-GB" dirty="0" err="1"/>
              <a:t>bort</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8570F38E-81F3-B14A-8C05-8130B15E9E4C}" type="slidenum">
              <a:rPr lang="en-US" smtClean="0"/>
              <a:pPr>
                <a:defRPr/>
              </a:pPr>
              <a:t>12</a:t>
            </a:fld>
            <a:endParaRPr lang="en-US"/>
          </a:p>
        </p:txBody>
      </p:sp>
    </p:spTree>
    <p:extLst>
      <p:ext uri="{BB962C8B-B14F-4D97-AF65-F5344CB8AC3E}">
        <p14:creationId xmlns:p14="http://schemas.microsoft.com/office/powerpoint/2010/main" val="284852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Fem focus </a:t>
            </a:r>
            <a:r>
              <a:rPr lang="en-GB" dirty="0" err="1"/>
              <a:t>av</a:t>
            </a:r>
            <a:r>
              <a:rPr lang="en-GB" dirty="0"/>
              <a:t> </a:t>
            </a:r>
            <a:r>
              <a:rPr lang="en-GB" dirty="0" err="1"/>
              <a:t>stadslandet</a:t>
            </a:r>
            <a:r>
              <a:rPr lang="en-GB" dirty="0"/>
              <a:t> </a:t>
            </a:r>
          </a:p>
          <a:p>
            <a:endParaRPr lang="en-GB" dirty="0"/>
          </a:p>
          <a:p>
            <a:r>
              <a:rPr lang="en-GB" dirty="0"/>
              <a:t>Tar </a:t>
            </a:r>
            <a:r>
              <a:rPr lang="en-GB" dirty="0" err="1"/>
              <a:t>bort</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8570F38E-81F3-B14A-8C05-8130B15E9E4C}" type="slidenum">
              <a:rPr lang="en-US" smtClean="0"/>
              <a:pPr>
                <a:defRPr/>
              </a:pPr>
              <a:t>13</a:t>
            </a:fld>
            <a:endParaRPr lang="en-US"/>
          </a:p>
        </p:txBody>
      </p:sp>
    </p:spTree>
    <p:extLst>
      <p:ext uri="{BB962C8B-B14F-4D97-AF65-F5344CB8AC3E}">
        <p14:creationId xmlns:p14="http://schemas.microsoft.com/office/powerpoint/2010/main" val="103257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Fem focus </a:t>
            </a:r>
            <a:r>
              <a:rPr lang="en-GB" dirty="0" err="1"/>
              <a:t>av</a:t>
            </a:r>
            <a:r>
              <a:rPr lang="en-GB" dirty="0"/>
              <a:t> </a:t>
            </a:r>
            <a:r>
              <a:rPr lang="en-GB" dirty="0" err="1"/>
              <a:t>stadslandet</a:t>
            </a:r>
            <a:r>
              <a:rPr lang="en-GB" dirty="0"/>
              <a:t> </a:t>
            </a:r>
          </a:p>
          <a:p>
            <a:endParaRPr lang="en-GB" dirty="0"/>
          </a:p>
          <a:p>
            <a:r>
              <a:rPr lang="en-GB" dirty="0"/>
              <a:t>Tar </a:t>
            </a:r>
            <a:r>
              <a:rPr lang="en-GB" dirty="0" err="1"/>
              <a:t>bort</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8570F38E-81F3-B14A-8C05-8130B15E9E4C}" type="slidenum">
              <a:rPr lang="en-US" smtClean="0"/>
              <a:pPr>
                <a:defRPr/>
              </a:pPr>
              <a:t>14</a:t>
            </a:fld>
            <a:endParaRPr lang="en-US"/>
          </a:p>
        </p:txBody>
      </p:sp>
    </p:spTree>
    <p:extLst>
      <p:ext uri="{BB962C8B-B14F-4D97-AF65-F5344CB8AC3E}">
        <p14:creationId xmlns:p14="http://schemas.microsoft.com/office/powerpoint/2010/main" val="1217084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70F38E-81F3-B14A-8C05-8130B15E9E4C}" type="slidenum">
              <a:rPr lang="en-US" smtClean="0"/>
              <a:pPr>
                <a:defRPr/>
              </a:pPr>
              <a:t>15</a:t>
            </a:fld>
            <a:endParaRPr lang="en-US"/>
          </a:p>
        </p:txBody>
      </p:sp>
    </p:spTree>
    <p:extLst>
      <p:ext uri="{BB962C8B-B14F-4D97-AF65-F5344CB8AC3E}">
        <p14:creationId xmlns:p14="http://schemas.microsoft.com/office/powerpoint/2010/main" val="172986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70F38E-81F3-B14A-8C05-8130B15E9E4C}" type="slidenum">
              <a:rPr lang="en-US" smtClean="0"/>
              <a:pPr>
                <a:defRPr/>
              </a:pPr>
              <a:t>17</a:t>
            </a:fld>
            <a:endParaRPr lang="en-US"/>
          </a:p>
        </p:txBody>
      </p:sp>
    </p:spTree>
    <p:extLst>
      <p:ext uri="{BB962C8B-B14F-4D97-AF65-F5344CB8AC3E}">
        <p14:creationId xmlns:p14="http://schemas.microsoft.com/office/powerpoint/2010/main" val="378389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70F38E-81F3-B14A-8C05-8130B15E9E4C}" type="slidenum">
              <a:rPr lang="en-US" smtClean="0"/>
              <a:pPr>
                <a:defRPr/>
              </a:pPr>
              <a:t>29</a:t>
            </a:fld>
            <a:endParaRPr lang="en-US"/>
          </a:p>
        </p:txBody>
      </p:sp>
    </p:spTree>
    <p:extLst>
      <p:ext uri="{BB962C8B-B14F-4D97-AF65-F5344CB8AC3E}">
        <p14:creationId xmlns:p14="http://schemas.microsoft.com/office/powerpoint/2010/main" val="3820286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1222" y="1412875"/>
            <a:ext cx="8555893" cy="1022212"/>
          </a:xfr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51223" y="2601119"/>
            <a:ext cx="7749778"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1222" y="330200"/>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66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6253" y="1412875"/>
            <a:ext cx="2949178" cy="1124640"/>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246253" y="2713384"/>
            <a:ext cx="2949178" cy="33693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Content Placeholder 9"/>
          <p:cNvSpPr>
            <a:spLocks noGrp="1"/>
          </p:cNvSpPr>
          <p:nvPr>
            <p:ph sz="quarter" idx="10"/>
          </p:nvPr>
        </p:nvSpPr>
        <p:spPr>
          <a:xfrm>
            <a:off x="3303639" y="1412876"/>
            <a:ext cx="5567708" cy="467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29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46253" y="1412875"/>
            <a:ext cx="2949178" cy="1124640"/>
          </a:xfrm>
        </p:spPr>
        <p:txBody>
          <a:bodyPr anchor="b"/>
          <a:lstStyle>
            <a:lvl1pPr>
              <a:defRPr sz="2400"/>
            </a:lvl1pPr>
          </a:lstStyle>
          <a:p>
            <a:r>
              <a:rPr lang="en-US"/>
              <a:t>Click to edit Master title style</a:t>
            </a:r>
          </a:p>
        </p:txBody>
      </p:sp>
      <p:sp>
        <p:nvSpPr>
          <p:cNvPr id="5" name="Text Placeholder 3"/>
          <p:cNvSpPr>
            <a:spLocks noGrp="1"/>
          </p:cNvSpPr>
          <p:nvPr>
            <p:ph type="body" sz="half" idx="2"/>
          </p:nvPr>
        </p:nvSpPr>
        <p:spPr>
          <a:xfrm>
            <a:off x="246253" y="2713384"/>
            <a:ext cx="2949178" cy="33693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Content Placeholder 9"/>
          <p:cNvSpPr>
            <a:spLocks noGrp="1"/>
          </p:cNvSpPr>
          <p:nvPr>
            <p:ph sz="quarter" idx="10"/>
          </p:nvPr>
        </p:nvSpPr>
        <p:spPr>
          <a:xfrm>
            <a:off x="3303639" y="1412876"/>
            <a:ext cx="5567708" cy="467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4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46253" y="1412875"/>
            <a:ext cx="2949178" cy="1124640"/>
          </a:xfrm>
        </p:spPr>
        <p:txBody>
          <a:bodyPr anchor="b"/>
          <a:lstStyle>
            <a:lvl1pPr>
              <a:defRPr sz="2400"/>
            </a:lvl1pPr>
          </a:lstStyle>
          <a:p>
            <a:r>
              <a:rPr lang="en-US"/>
              <a:t>Click to edit Master title style</a:t>
            </a:r>
          </a:p>
        </p:txBody>
      </p:sp>
      <p:sp>
        <p:nvSpPr>
          <p:cNvPr id="5" name="Text Placeholder 3"/>
          <p:cNvSpPr>
            <a:spLocks noGrp="1"/>
          </p:cNvSpPr>
          <p:nvPr>
            <p:ph type="body" sz="half" idx="2"/>
          </p:nvPr>
        </p:nvSpPr>
        <p:spPr>
          <a:xfrm>
            <a:off x="246253" y="2713384"/>
            <a:ext cx="2949178" cy="33693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0" name="Content Placeholder 9"/>
          <p:cNvSpPr>
            <a:spLocks noGrp="1"/>
          </p:cNvSpPr>
          <p:nvPr>
            <p:ph sz="quarter" idx="10"/>
          </p:nvPr>
        </p:nvSpPr>
        <p:spPr>
          <a:xfrm>
            <a:off x="3303639" y="1412876"/>
            <a:ext cx="5567708" cy="467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82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signoff">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4966636" y="2759510"/>
            <a:ext cx="31185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x-none" sz="5400" dirty="0">
                <a:solidFill>
                  <a:schemeClr val="bg1"/>
                </a:solidFill>
              </a:rPr>
              <a:t>Thank you</a:t>
            </a:r>
          </a:p>
          <a:p>
            <a:pPr>
              <a:defRPr/>
            </a:pPr>
            <a:r>
              <a:rPr lang="en-US" altLang="x-none" sz="1800" dirty="0">
                <a:solidFill>
                  <a:schemeClr val="bg1"/>
                </a:solidFill>
              </a:rPr>
              <a:t>For more information </a:t>
            </a:r>
            <a:r>
              <a:rPr lang="en-US" altLang="x-none" sz="1800" b="0" dirty="0">
                <a:solidFill>
                  <a:schemeClr val="bg1"/>
                </a:solidFill>
              </a:rPr>
              <a:t>visit</a:t>
            </a:r>
            <a:r>
              <a:rPr lang="en-US" altLang="x-none" sz="1800" b="1" dirty="0">
                <a:solidFill>
                  <a:schemeClr val="bg1"/>
                </a:solidFill>
              </a:rPr>
              <a:t> </a:t>
            </a:r>
            <a:r>
              <a:rPr lang="en-US" altLang="x-none" sz="1800" b="1" dirty="0" err="1">
                <a:solidFill>
                  <a:schemeClr val="bg1"/>
                </a:solidFill>
              </a:rPr>
              <a:t>www.hull.ac.uk</a:t>
            </a:r>
            <a:endParaRPr lang="en-US" altLang="x-none" sz="1800" b="1" dirty="0">
              <a:solidFill>
                <a:schemeClr val="bg1"/>
              </a:solidFill>
            </a:endParaRPr>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81688" y="2759510"/>
            <a:ext cx="3018891" cy="14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936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signoff">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4966636" y="2759510"/>
            <a:ext cx="31185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x-none" sz="5400" dirty="0">
                <a:solidFill>
                  <a:schemeClr val="bg1"/>
                </a:solidFill>
              </a:rPr>
              <a:t>Thank you</a:t>
            </a:r>
          </a:p>
          <a:p>
            <a:pPr>
              <a:defRPr/>
            </a:pPr>
            <a:r>
              <a:rPr lang="en-US" altLang="x-none" sz="1800" dirty="0">
                <a:solidFill>
                  <a:schemeClr val="bg1"/>
                </a:solidFill>
              </a:rPr>
              <a:t>For more information </a:t>
            </a:r>
            <a:r>
              <a:rPr lang="en-US" altLang="x-none" sz="1800" b="0" dirty="0">
                <a:solidFill>
                  <a:schemeClr val="bg1"/>
                </a:solidFill>
              </a:rPr>
              <a:t>visit</a:t>
            </a:r>
            <a:r>
              <a:rPr lang="en-US" altLang="x-none" sz="1800" b="1" dirty="0">
                <a:solidFill>
                  <a:schemeClr val="bg1"/>
                </a:solidFill>
              </a:rPr>
              <a:t> </a:t>
            </a:r>
            <a:r>
              <a:rPr lang="en-US" altLang="x-none" sz="1800" b="1" dirty="0" err="1">
                <a:solidFill>
                  <a:schemeClr val="bg1"/>
                </a:solidFill>
              </a:rPr>
              <a:t>www.hull.ac.uk</a:t>
            </a:r>
            <a:endParaRPr lang="en-US" altLang="x-none" sz="1800" b="1" dirty="0">
              <a:solidFill>
                <a:schemeClr val="bg1"/>
              </a:solidFill>
            </a:endParaRPr>
          </a:p>
        </p:txBody>
      </p:sp>
      <p:pic>
        <p:nvPicPr>
          <p:cNvPr id="10"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81688" y="2759510"/>
            <a:ext cx="3018891" cy="14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3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ignoff">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4966636" y="2759510"/>
            <a:ext cx="31185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x-none" sz="5400" dirty="0">
                <a:solidFill>
                  <a:schemeClr val="bg1"/>
                </a:solidFill>
              </a:rPr>
              <a:t>Thank you</a:t>
            </a:r>
          </a:p>
          <a:p>
            <a:pPr>
              <a:defRPr/>
            </a:pPr>
            <a:r>
              <a:rPr lang="en-US" altLang="x-none" sz="1800" dirty="0">
                <a:solidFill>
                  <a:schemeClr val="bg1"/>
                </a:solidFill>
              </a:rPr>
              <a:t>For more information </a:t>
            </a:r>
            <a:r>
              <a:rPr lang="en-US" altLang="x-none" sz="1800" b="0" dirty="0">
                <a:solidFill>
                  <a:schemeClr val="bg1"/>
                </a:solidFill>
              </a:rPr>
              <a:t>visit</a:t>
            </a:r>
            <a:r>
              <a:rPr lang="en-US" altLang="x-none" sz="1800" b="1" dirty="0">
                <a:solidFill>
                  <a:schemeClr val="bg1"/>
                </a:solidFill>
              </a:rPr>
              <a:t> </a:t>
            </a:r>
            <a:r>
              <a:rPr lang="en-US" altLang="x-none" sz="1800" b="1" dirty="0" err="1">
                <a:solidFill>
                  <a:schemeClr val="bg1"/>
                </a:solidFill>
              </a:rPr>
              <a:t>www.hull.ac.uk</a:t>
            </a:r>
            <a:endParaRPr lang="en-US" altLang="x-none" sz="18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81688" y="2759510"/>
            <a:ext cx="3018891" cy="14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918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 image with caption - purpl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p:nvPr>
        </p:nvSpPr>
        <p:spPr>
          <a:xfrm>
            <a:off x="4488657" y="226142"/>
            <a:ext cx="4523185" cy="6410632"/>
          </a:xfrm>
        </p:spPr>
        <p:txBody>
          <a:bodyPr/>
          <a:lstStyle/>
          <a:p>
            <a:r>
              <a:rPr lang="en-US"/>
              <a:t>Click icon to add picture</a:t>
            </a:r>
            <a:endParaRPr lang="en-US" dirty="0"/>
          </a:p>
        </p:txBody>
      </p:sp>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029" y="4483510"/>
            <a:ext cx="4268107" cy="2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p:nvPr>
        </p:nvSpPr>
        <p:spPr>
          <a:xfrm>
            <a:off x="306444" y="4634860"/>
            <a:ext cx="3756737" cy="1330325"/>
          </a:xfrm>
        </p:spPr>
        <p:txBody>
          <a:body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1222" y="330200"/>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3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image with caption - green">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p:nvPr>
        </p:nvSpPr>
        <p:spPr>
          <a:xfrm>
            <a:off x="4488657" y="226142"/>
            <a:ext cx="4523185" cy="6410632"/>
          </a:xfrm>
        </p:spPr>
        <p:txBody>
          <a:bodyPr/>
          <a:lstStyle/>
          <a:p>
            <a:r>
              <a:rPr lang="en-US"/>
              <a:t>Click icon to add picture</a:t>
            </a:r>
            <a:endParaRPr lang="en-US" dirty="0"/>
          </a:p>
        </p:txBody>
      </p:sp>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029" y="4483510"/>
            <a:ext cx="4268107" cy="2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p:nvPr>
        </p:nvSpPr>
        <p:spPr>
          <a:xfrm>
            <a:off x="306444" y="4634860"/>
            <a:ext cx="3756737" cy="1330325"/>
          </a:xfrm>
        </p:spPr>
        <p:txBody>
          <a:body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1222" y="330200"/>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944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 image with caption - Blu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p:nvPr>
        </p:nvSpPr>
        <p:spPr>
          <a:xfrm>
            <a:off x="4488657" y="226142"/>
            <a:ext cx="4523185" cy="6410632"/>
          </a:xfrm>
        </p:spPr>
        <p:txBody>
          <a:bodyPr/>
          <a:lstStyle/>
          <a:p>
            <a:r>
              <a:rPr lang="en-US"/>
              <a:t>Click icon to add picture</a:t>
            </a:r>
            <a:endParaRPr lang="en-US"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029" y="4483510"/>
            <a:ext cx="4268107" cy="2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306444" y="4634860"/>
            <a:ext cx="3756737" cy="1330325"/>
          </a:xfrm>
        </p:spPr>
        <p:txBody>
          <a:bodyPr/>
          <a:lstStyle/>
          <a:p>
            <a:pPr lvl="0"/>
            <a:r>
              <a:rPr lang="en-US"/>
              <a:t>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1222" y="330200"/>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5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frame picture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pPr marL="171450" marR="0" lvl="0" indent="-171450" algn="l" defTabSz="685800" rtl="0" eaLnBrk="0" fontAlgn="base" latinLnBrk="0" hangingPunct="0">
              <a:lnSpc>
                <a:spcPct val="90000"/>
              </a:lnSpc>
              <a:spcBef>
                <a:spcPts val="750"/>
              </a:spcBef>
              <a:spcAft>
                <a:spcPct val="0"/>
              </a:spcAft>
              <a:buClrTx/>
              <a:buSzTx/>
              <a:buFont typeface="Arial" charset="0"/>
              <a:buNone/>
              <a:tabLst/>
              <a:defRPr/>
            </a:pPr>
            <a:r>
              <a:rPr lang="en-US"/>
              <a:t>Click icon to add picture</a:t>
            </a:r>
            <a:endParaRPr lang="en-US" dirty="0"/>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6019" y="1437482"/>
            <a:ext cx="98702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31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51223" y="1412875"/>
            <a:ext cx="7749778" cy="1022212"/>
          </a:xfrm>
        </p:spPr>
        <p:txBody>
          <a:bodyPr anchor="b"/>
          <a:lstStyle>
            <a:lvl1pPr algn="l">
              <a:defRPr sz="4500">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251223" y="2601119"/>
            <a:ext cx="7749778"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1222" y="330200"/>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047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frame image with logo stri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258528"/>
            <a:ext cx="9144000" cy="5599471"/>
          </a:xfrm>
        </p:spPr>
        <p:txBody>
          <a:bodyPr/>
          <a:lstStyle/>
          <a:p>
            <a:pPr marL="171450" marR="0" lvl="0" indent="-171450" algn="l" defTabSz="685800" rtl="0" eaLnBrk="0" fontAlgn="base" latinLnBrk="0" hangingPunct="0">
              <a:lnSpc>
                <a:spcPct val="90000"/>
              </a:lnSpc>
              <a:spcBef>
                <a:spcPts val="750"/>
              </a:spcBef>
              <a:spcAft>
                <a:spcPct val="0"/>
              </a:spcAft>
              <a:buClrTx/>
              <a:buSzTx/>
              <a:buFont typeface="Arial" charset="0"/>
              <a:buNone/>
              <a:tabLst/>
              <a:defRPr/>
            </a:pPr>
            <a:r>
              <a:rPr lang="en-US"/>
              <a:t>Click icon to add picture</a:t>
            </a: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028" y="4103688"/>
            <a:ext cx="483393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51223" y="1412875"/>
            <a:ext cx="7749778" cy="1022212"/>
          </a:xfrm>
        </p:spPr>
        <p:txBody>
          <a:bodyPr anchor="b"/>
          <a:lstStyle>
            <a:lvl1pPr algn="l">
              <a:defRPr sz="4500">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251223" y="2601119"/>
            <a:ext cx="7749778"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1222" y="330200"/>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28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265077" y="1408733"/>
            <a:ext cx="856087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a:t>Click to edit Master title style</a:t>
            </a:r>
            <a:endParaRPr lang="en-US" altLang="x-none" dirty="0"/>
          </a:p>
        </p:txBody>
      </p:sp>
      <p:sp>
        <p:nvSpPr>
          <p:cNvPr id="6" name="Text Placeholder 2"/>
          <p:cNvSpPr>
            <a:spLocks noGrp="1"/>
          </p:cNvSpPr>
          <p:nvPr>
            <p:ph idx="1"/>
          </p:nvPr>
        </p:nvSpPr>
        <p:spPr bwMode="auto">
          <a:xfrm>
            <a:off x="265077" y="3212301"/>
            <a:ext cx="8560871" cy="32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noProof="0"/>
              <a:t>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6366"/>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587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265077" y="679273"/>
            <a:ext cx="856087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dirty="0"/>
              <a:t>Click to edit Master title style</a:t>
            </a:r>
          </a:p>
        </p:txBody>
      </p:sp>
      <p:sp>
        <p:nvSpPr>
          <p:cNvPr id="6" name="Text Placeholder 2"/>
          <p:cNvSpPr>
            <a:spLocks noGrp="1"/>
          </p:cNvSpPr>
          <p:nvPr>
            <p:ph idx="1"/>
          </p:nvPr>
        </p:nvSpPr>
        <p:spPr bwMode="auto">
          <a:xfrm>
            <a:off x="265077" y="2214081"/>
            <a:ext cx="8560871" cy="425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noProof="0"/>
              <a:t>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87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265077" y="1408733"/>
            <a:ext cx="856087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a:t>Click to edit Master title style</a:t>
            </a:r>
            <a:endParaRPr lang="en-US" altLang="x-none" dirty="0"/>
          </a:p>
        </p:txBody>
      </p:sp>
      <p:sp>
        <p:nvSpPr>
          <p:cNvPr id="6" name="Text Placeholder 2"/>
          <p:cNvSpPr>
            <a:spLocks noGrp="1"/>
          </p:cNvSpPr>
          <p:nvPr>
            <p:ph idx="1"/>
          </p:nvPr>
        </p:nvSpPr>
        <p:spPr bwMode="auto">
          <a:xfrm>
            <a:off x="265077" y="3212301"/>
            <a:ext cx="8560871" cy="32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noProof="0"/>
              <a:t>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13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4971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3">
        <a:schemeClr val="bg1"/>
      </p:bgRef>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5510" y="673512"/>
            <a:ext cx="8560594" cy="1325562"/>
          </a:xfrm>
        </p:spPr>
        <p:txBody>
          <a:bodyPr/>
          <a:lstStyle/>
          <a:p>
            <a:r>
              <a:rPr lang="en-US" dirty="0"/>
              <a:t>Click to edit Master title style</a:t>
            </a:r>
          </a:p>
        </p:txBody>
      </p:sp>
      <p:sp>
        <p:nvSpPr>
          <p:cNvPr id="3" name="Content Placeholder 2"/>
          <p:cNvSpPr>
            <a:spLocks noGrp="1"/>
          </p:cNvSpPr>
          <p:nvPr>
            <p:ph idx="1"/>
          </p:nvPr>
        </p:nvSpPr>
        <p:spPr>
          <a:xfrm>
            <a:off x="265510" y="2208944"/>
            <a:ext cx="8560594" cy="4261707"/>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57153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3">
        <a:schemeClr val="bg1"/>
      </p:bgRef>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077"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36093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65510" y="1408113"/>
            <a:ext cx="8560594"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265510" y="3211514"/>
            <a:ext cx="8560594"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5" name="Pictur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65510" y="315913"/>
            <a:ext cx="13160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charset="0"/>
        </a:defRPr>
      </a:lvl2pPr>
      <a:lvl3pPr algn="l" rtl="0" eaLnBrk="1" fontAlgn="base" hangingPunct="1">
        <a:lnSpc>
          <a:spcPct val="90000"/>
        </a:lnSpc>
        <a:spcBef>
          <a:spcPct val="0"/>
        </a:spcBef>
        <a:spcAft>
          <a:spcPct val="0"/>
        </a:spcAft>
        <a:defRPr sz="3300">
          <a:solidFill>
            <a:schemeClr val="tx1"/>
          </a:solidFill>
          <a:latin typeface="Calibri Light" charset="0"/>
        </a:defRPr>
      </a:lvl3pPr>
      <a:lvl4pPr algn="l" rtl="0" eaLnBrk="1" fontAlgn="base" hangingPunct="1">
        <a:lnSpc>
          <a:spcPct val="90000"/>
        </a:lnSpc>
        <a:spcBef>
          <a:spcPct val="0"/>
        </a:spcBef>
        <a:spcAft>
          <a:spcPct val="0"/>
        </a:spcAft>
        <a:defRPr sz="3300">
          <a:solidFill>
            <a:schemeClr val="tx1"/>
          </a:solidFill>
          <a:latin typeface="Calibri Light" charset="0"/>
        </a:defRPr>
      </a:lvl4pPr>
      <a:lvl5pPr algn="l" rtl="0" eaLnBrk="1" fontAlgn="base" hangingPunct="1">
        <a:lnSpc>
          <a:spcPct val="90000"/>
        </a:lnSpc>
        <a:spcBef>
          <a:spcPct val="0"/>
        </a:spcBef>
        <a:spcAft>
          <a:spcPct val="0"/>
        </a:spcAft>
        <a:defRPr sz="3300">
          <a:solidFill>
            <a:schemeClr val="tx1"/>
          </a:solidFill>
          <a:latin typeface="Calibri Light" charset="0"/>
        </a:defRPr>
      </a:lvl5pPr>
      <a:lvl6pPr marL="342900" algn="l" rtl="0" eaLnBrk="1" fontAlgn="base" hangingPunct="1">
        <a:lnSpc>
          <a:spcPct val="90000"/>
        </a:lnSpc>
        <a:spcBef>
          <a:spcPct val="0"/>
        </a:spcBef>
        <a:spcAft>
          <a:spcPct val="0"/>
        </a:spcAft>
        <a:defRPr sz="3300">
          <a:solidFill>
            <a:schemeClr val="tx1"/>
          </a:solidFill>
          <a:latin typeface="Calibri Light" charset="0"/>
        </a:defRPr>
      </a:lvl6pPr>
      <a:lvl7pPr marL="685800" algn="l" rtl="0" eaLnBrk="1" fontAlgn="base" hangingPunct="1">
        <a:lnSpc>
          <a:spcPct val="90000"/>
        </a:lnSpc>
        <a:spcBef>
          <a:spcPct val="0"/>
        </a:spcBef>
        <a:spcAft>
          <a:spcPct val="0"/>
        </a:spcAft>
        <a:defRPr sz="3300">
          <a:solidFill>
            <a:schemeClr val="tx1"/>
          </a:solidFill>
          <a:latin typeface="Calibri Light" charset="0"/>
        </a:defRPr>
      </a:lvl7pPr>
      <a:lvl8pPr marL="1028700" algn="l" rtl="0" eaLnBrk="1" fontAlgn="base" hangingPunct="1">
        <a:lnSpc>
          <a:spcPct val="90000"/>
        </a:lnSpc>
        <a:spcBef>
          <a:spcPct val="0"/>
        </a:spcBef>
        <a:spcAft>
          <a:spcPct val="0"/>
        </a:spcAft>
        <a:defRPr sz="3300">
          <a:solidFill>
            <a:schemeClr val="tx1"/>
          </a:solidFill>
          <a:latin typeface="Calibri Light" charset="0"/>
        </a:defRPr>
      </a:lvl8pPr>
      <a:lvl9pPr marL="1371600" algn="l" rtl="0" eaLnBrk="1" fontAlgn="base" hangingPunct="1">
        <a:lnSpc>
          <a:spcPct val="90000"/>
        </a:lnSpc>
        <a:spcBef>
          <a:spcPct val="0"/>
        </a:spcBef>
        <a:spcAft>
          <a:spcPct val="0"/>
        </a:spcAft>
        <a:defRPr sz="3300">
          <a:solidFill>
            <a:schemeClr val="tx1"/>
          </a:solidFill>
          <a:latin typeface="Calibri Light" charset="0"/>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222" y="2574185"/>
            <a:ext cx="8555893" cy="1022212"/>
          </a:xfrm>
        </p:spPr>
        <p:txBody>
          <a:bodyPr/>
          <a:lstStyle/>
          <a:p>
            <a:r>
              <a:rPr lang="en-US" b="1" dirty="0"/>
              <a:t>Understanding social conflict: </a:t>
            </a:r>
            <a:br>
              <a:rPr lang="en-US" b="1" dirty="0"/>
            </a:br>
            <a:r>
              <a:rPr lang="en-US" sz="4000" b="1" dirty="0"/>
              <a:t>How to avoid talking past each other</a:t>
            </a:r>
            <a:endParaRPr lang="en-GB" sz="4000" b="1" dirty="0"/>
          </a:p>
        </p:txBody>
      </p:sp>
      <p:sp>
        <p:nvSpPr>
          <p:cNvPr id="3" name="Subtitle 2"/>
          <p:cNvSpPr>
            <a:spLocks noGrp="1"/>
          </p:cNvSpPr>
          <p:nvPr>
            <p:ph type="subTitle" idx="1"/>
          </p:nvPr>
        </p:nvSpPr>
        <p:spPr>
          <a:xfrm>
            <a:off x="301404" y="3759681"/>
            <a:ext cx="7749778" cy="1655762"/>
          </a:xfrm>
        </p:spPr>
        <p:txBody>
          <a:bodyPr/>
          <a:lstStyle/>
          <a:p>
            <a:r>
              <a:rPr lang="en-GB" dirty="0"/>
              <a:t>Rene Brauer, PhD</a:t>
            </a:r>
          </a:p>
          <a:p>
            <a:r>
              <a:rPr lang="en-US" dirty="0"/>
              <a:t>r.brauer@hull.ac.uk</a:t>
            </a:r>
          </a:p>
          <a:p>
            <a:endParaRPr lang="en-GB" dirty="0"/>
          </a:p>
        </p:txBody>
      </p:sp>
    </p:spTree>
    <p:extLst>
      <p:ext uri="{BB962C8B-B14F-4D97-AF65-F5344CB8AC3E}">
        <p14:creationId xmlns:p14="http://schemas.microsoft.com/office/powerpoint/2010/main" val="3129636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r>
              <a:rPr lang="en-US" dirty="0"/>
              <a:t>High unemployment rate / high degree of social welfare</a:t>
            </a:r>
          </a:p>
          <a:p>
            <a:r>
              <a:rPr lang="en-US" dirty="0"/>
              <a:t>High </a:t>
            </a:r>
            <a:r>
              <a:rPr lang="en-US" b="1" dirty="0"/>
              <a:t>crime</a:t>
            </a:r>
            <a:r>
              <a:rPr lang="en-US" dirty="0"/>
              <a:t> rates / </a:t>
            </a:r>
            <a:r>
              <a:rPr lang="en-US" b="1" dirty="0"/>
              <a:t>gang activity </a:t>
            </a:r>
          </a:p>
          <a:p>
            <a:r>
              <a:rPr lang="en-US" b="1" dirty="0"/>
              <a:t>Lower medium income </a:t>
            </a:r>
            <a:r>
              <a:rPr lang="en-US" dirty="0"/>
              <a:t>than the Gothenburg average </a:t>
            </a:r>
          </a:p>
          <a:p>
            <a:r>
              <a:rPr lang="en-US" b="1" dirty="0"/>
              <a:t>Low school graduation rates</a:t>
            </a:r>
          </a:p>
          <a:p>
            <a:r>
              <a:rPr lang="en-US" b="1" dirty="0"/>
              <a:t>Lower life expectancy </a:t>
            </a:r>
            <a:r>
              <a:rPr lang="en-US" dirty="0"/>
              <a:t>than the Gothenburg average</a:t>
            </a:r>
          </a:p>
          <a:p>
            <a:r>
              <a:rPr lang="en-US" b="1" dirty="0"/>
              <a:t>Low degree of integration</a:t>
            </a:r>
          </a:p>
          <a:p>
            <a:endParaRPr lang="en-US" dirty="0"/>
          </a:p>
        </p:txBody>
      </p:sp>
      <p:pic>
        <p:nvPicPr>
          <p:cNvPr id="4" name="Picture 3"/>
          <p:cNvPicPr>
            <a:picLocks noChangeAspect="1"/>
          </p:cNvPicPr>
          <p:nvPr/>
        </p:nvPicPr>
        <p:blipFill rotWithShape="1">
          <a:blip r:embed="rId2"/>
          <a:srcRect l="64460" t="75542" r="13113" b="4122"/>
          <a:stretch/>
        </p:blipFill>
        <p:spPr>
          <a:xfrm>
            <a:off x="1089947" y="5469673"/>
            <a:ext cx="4536508" cy="1388327"/>
          </a:xfrm>
          <a:prstGeom prst="rect">
            <a:avLst/>
          </a:prstGeom>
        </p:spPr>
      </p:pic>
      <p:pic>
        <p:nvPicPr>
          <p:cNvPr id="5" name="Picture 4"/>
          <p:cNvPicPr>
            <a:picLocks noChangeAspect="1"/>
          </p:cNvPicPr>
          <p:nvPr/>
        </p:nvPicPr>
        <p:blipFill rotWithShape="1">
          <a:blip r:embed="rId2"/>
          <a:srcRect l="69339" t="11289" r="8265" b="84147"/>
          <a:stretch/>
        </p:blipFill>
        <p:spPr>
          <a:xfrm>
            <a:off x="1089947" y="5158114"/>
            <a:ext cx="4536508" cy="311559"/>
          </a:xfrm>
          <a:prstGeom prst="rect">
            <a:avLst/>
          </a:prstGeom>
        </p:spPr>
      </p:pic>
    </p:spTree>
    <p:extLst>
      <p:ext uri="{BB962C8B-B14F-4D97-AF65-F5344CB8AC3E}">
        <p14:creationId xmlns:p14="http://schemas.microsoft.com/office/powerpoint/2010/main" val="1514814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 essence, this is an area with severe challenges that have multiple causes … i.e. it’s a </a:t>
            </a:r>
            <a:r>
              <a:rPr lang="en-US" b="1" dirty="0"/>
              <a:t>wicked problem </a:t>
            </a:r>
            <a:r>
              <a:rPr lang="en-US" dirty="0"/>
              <a:t>and requires us to think differently!</a:t>
            </a:r>
          </a:p>
          <a:p>
            <a:endParaRPr lang="en-US" dirty="0"/>
          </a:p>
        </p:txBody>
      </p:sp>
      <p:pic>
        <p:nvPicPr>
          <p:cNvPr id="4" name="Picture 2" descr="https://www.svtstatic.se/image-cms/svtse/1368818930/svts/article1232646.svt/BINARY/original/0517-HAMMARKULLEN3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390" y="1679554"/>
            <a:ext cx="6167166" cy="347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5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10" y="673512"/>
            <a:ext cx="8878490" cy="1325562"/>
          </a:xfrm>
          <a:noFill/>
        </p:spPr>
        <p:txBody>
          <a:bodyPr/>
          <a:lstStyle/>
          <a:p>
            <a:r>
              <a:rPr lang="en-GB" b="1" dirty="0"/>
              <a:t>Background – Timeline of the controversy</a:t>
            </a:r>
          </a:p>
        </p:txBody>
      </p:sp>
      <p:sp>
        <p:nvSpPr>
          <p:cNvPr id="3" name="Content Placeholder 2"/>
          <p:cNvSpPr>
            <a:spLocks noGrp="1"/>
          </p:cNvSpPr>
          <p:nvPr>
            <p:ph idx="1"/>
          </p:nvPr>
        </p:nvSpPr>
        <p:spPr>
          <a:xfrm>
            <a:off x="265510" y="1806569"/>
            <a:ext cx="8560594" cy="4261707"/>
          </a:xfrm>
          <a:noFill/>
        </p:spPr>
        <p:txBody>
          <a:bodyPr/>
          <a:lstStyle/>
          <a:p>
            <a:r>
              <a:rPr lang="en-GB" b="1" dirty="0"/>
              <a:t>Development Northeast (“</a:t>
            </a:r>
            <a:r>
              <a:rPr lang="en-GB" b="1" dirty="0" err="1"/>
              <a:t>Utveckling</a:t>
            </a:r>
            <a:r>
              <a:rPr lang="en-GB" b="1" dirty="0"/>
              <a:t> </a:t>
            </a:r>
            <a:r>
              <a:rPr lang="en-GB" b="1" dirty="0" err="1"/>
              <a:t>Nordost</a:t>
            </a:r>
            <a:r>
              <a:rPr lang="en-GB" b="1" dirty="0"/>
              <a:t> 2011-01-01 – 2013-12-31)</a:t>
            </a:r>
          </a:p>
          <a:p>
            <a:pPr lvl="1"/>
            <a:r>
              <a:rPr lang="en-GB" dirty="0"/>
              <a:t>Financed by City of Gothenburg and EU</a:t>
            </a:r>
          </a:p>
          <a:p>
            <a:pPr lvl="1"/>
            <a:r>
              <a:rPr lang="sv-SE" dirty="0"/>
              <a:t>Four different thematic areas: </a:t>
            </a:r>
          </a:p>
          <a:p>
            <a:pPr lvl="2"/>
            <a:r>
              <a:rPr lang="sv-SE" dirty="0"/>
              <a:t>Culture</a:t>
            </a:r>
          </a:p>
          <a:p>
            <a:pPr lvl="2"/>
            <a:r>
              <a:rPr lang="sv-SE" dirty="0"/>
              <a:t>urban milieu</a:t>
            </a:r>
          </a:p>
          <a:p>
            <a:pPr lvl="2"/>
            <a:r>
              <a:rPr lang="sv-SE" dirty="0"/>
              <a:t>vision &amp; communication</a:t>
            </a:r>
          </a:p>
          <a:p>
            <a:pPr lvl="2"/>
            <a:r>
              <a:rPr lang="sv-SE" dirty="0"/>
              <a:t>job market</a:t>
            </a:r>
          </a:p>
          <a:p>
            <a:pPr lvl="1"/>
            <a:r>
              <a:rPr lang="en-GB" dirty="0"/>
              <a:t>Initiated pilot study “</a:t>
            </a:r>
            <a:r>
              <a:rPr lang="en-GB" dirty="0" err="1"/>
              <a:t>Stadslandet</a:t>
            </a:r>
            <a:r>
              <a:rPr lang="en-GB" dirty="0"/>
              <a:t>”</a:t>
            </a:r>
          </a:p>
        </p:txBody>
      </p:sp>
      <p:pic>
        <p:nvPicPr>
          <p:cNvPr id="4" name="Content Placeholder 7"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83" y="4513964"/>
            <a:ext cx="2176594" cy="19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 result for utveckling nordost"/>
          <p:cNvPicPr>
            <a:picLocks noChangeAspect="1" noChangeArrowheads="1"/>
          </p:cNvPicPr>
          <p:nvPr/>
        </p:nvPicPr>
        <p:blipFill rotWithShape="1">
          <a:blip r:embed="rId4">
            <a:extLst>
              <a:ext uri="{28A0092B-C50C-407E-A947-70E740481C1C}">
                <a14:useLocalDpi xmlns:a14="http://schemas.microsoft.com/office/drawing/2010/main" val="0"/>
              </a:ext>
            </a:extLst>
          </a:blip>
          <a:srcRect l="66027" t="37949"/>
          <a:stretch/>
        </p:blipFill>
        <p:spPr bwMode="auto">
          <a:xfrm>
            <a:off x="4859501" y="2597582"/>
            <a:ext cx="2965935" cy="383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4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10" y="673512"/>
            <a:ext cx="8878490" cy="1325562"/>
          </a:xfrm>
          <a:noFill/>
        </p:spPr>
        <p:txBody>
          <a:bodyPr/>
          <a:lstStyle/>
          <a:p>
            <a:r>
              <a:rPr lang="en-GB" b="1" dirty="0"/>
              <a:t>Background – Timeline of the controversy</a:t>
            </a:r>
          </a:p>
        </p:txBody>
      </p:sp>
      <p:sp>
        <p:nvSpPr>
          <p:cNvPr id="3" name="Content Placeholder 2"/>
          <p:cNvSpPr>
            <a:spLocks noGrp="1"/>
          </p:cNvSpPr>
          <p:nvPr>
            <p:ph idx="1"/>
          </p:nvPr>
        </p:nvSpPr>
        <p:spPr>
          <a:xfrm>
            <a:off x="265510" y="1806569"/>
            <a:ext cx="8560594" cy="4261707"/>
          </a:xfrm>
          <a:noFill/>
        </p:spPr>
        <p:txBody>
          <a:bodyPr/>
          <a:lstStyle/>
          <a:p>
            <a:r>
              <a:rPr lang="en-GB" b="1" dirty="0" err="1"/>
              <a:t>Angered’s</a:t>
            </a:r>
            <a:r>
              <a:rPr lang="en-GB" b="1" dirty="0"/>
              <a:t> Camel centre (2013-01-01 – 2018-05-30 declared bankruptcy)</a:t>
            </a:r>
          </a:p>
          <a:p>
            <a:pPr lvl="1"/>
            <a:r>
              <a:rPr lang="en-GB" dirty="0"/>
              <a:t>Attempt to establish a Camel farm in Angered </a:t>
            </a:r>
          </a:p>
          <a:p>
            <a:pPr lvl="1"/>
            <a:r>
              <a:rPr lang="en-GB" dirty="0"/>
              <a:t>Four different thematic themes:</a:t>
            </a:r>
          </a:p>
          <a:p>
            <a:pPr lvl="2"/>
            <a:r>
              <a:rPr lang="en-US" dirty="0"/>
              <a:t>Camel park</a:t>
            </a:r>
          </a:p>
          <a:p>
            <a:pPr lvl="2"/>
            <a:r>
              <a:rPr lang="en-US" dirty="0"/>
              <a:t>Tourism  &amp; event; </a:t>
            </a:r>
          </a:p>
          <a:p>
            <a:pPr lvl="2"/>
            <a:r>
              <a:rPr lang="en-US" dirty="0"/>
              <a:t>Production &amp; sales; </a:t>
            </a:r>
          </a:p>
          <a:p>
            <a:pPr lvl="2"/>
            <a:r>
              <a:rPr lang="en-US" dirty="0"/>
              <a:t>Information, research &amp; education</a:t>
            </a:r>
          </a:p>
          <a:p>
            <a:pPr lvl="1"/>
            <a:r>
              <a:rPr lang="en-GB" dirty="0"/>
              <a:t>Financed by a grant from the City of Gothenburg</a:t>
            </a:r>
          </a:p>
          <a:p>
            <a:pPr lvl="1"/>
            <a:r>
              <a:rPr lang="en-GB" dirty="0"/>
              <a:t>Defaulted on repaying the 500k SEK grant </a:t>
            </a:r>
          </a:p>
        </p:txBody>
      </p:sp>
      <p:pic>
        <p:nvPicPr>
          <p:cNvPr id="4" name="Picture 3"/>
          <p:cNvPicPr>
            <a:picLocks noChangeAspect="1"/>
          </p:cNvPicPr>
          <p:nvPr/>
        </p:nvPicPr>
        <p:blipFill rotWithShape="1">
          <a:blip r:embed="rId3"/>
          <a:srcRect l="6172" t="19283" r="26283" b="7731"/>
          <a:stretch/>
        </p:blipFill>
        <p:spPr>
          <a:xfrm>
            <a:off x="4893652" y="4081336"/>
            <a:ext cx="3837449" cy="2332413"/>
          </a:xfrm>
          <a:prstGeom prst="rect">
            <a:avLst/>
          </a:prstGeom>
        </p:spPr>
      </p:pic>
    </p:spTree>
    <p:extLst>
      <p:ext uri="{BB962C8B-B14F-4D97-AF65-F5344CB8AC3E}">
        <p14:creationId xmlns:p14="http://schemas.microsoft.com/office/powerpoint/2010/main" val="289421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40505" y="6068276"/>
            <a:ext cx="2374231" cy="813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65510" y="673512"/>
            <a:ext cx="8878490" cy="1325562"/>
          </a:xfrm>
          <a:noFill/>
        </p:spPr>
        <p:txBody>
          <a:bodyPr/>
          <a:lstStyle/>
          <a:p>
            <a:r>
              <a:rPr lang="en-GB" b="1" dirty="0"/>
              <a:t>Background – Timeline of the controversy</a:t>
            </a:r>
          </a:p>
        </p:txBody>
      </p:sp>
      <p:sp>
        <p:nvSpPr>
          <p:cNvPr id="3" name="Content Placeholder 2"/>
          <p:cNvSpPr>
            <a:spLocks noGrp="1"/>
          </p:cNvSpPr>
          <p:nvPr>
            <p:ph idx="1"/>
          </p:nvPr>
        </p:nvSpPr>
        <p:spPr>
          <a:xfrm>
            <a:off x="265510" y="1806569"/>
            <a:ext cx="8560594" cy="4261707"/>
          </a:xfrm>
          <a:noFill/>
        </p:spPr>
        <p:txBody>
          <a:bodyPr/>
          <a:lstStyle/>
          <a:p>
            <a:r>
              <a:rPr lang="en-GB" b="1" dirty="0"/>
              <a:t>Urban Rural Gothenburg (“</a:t>
            </a:r>
            <a:r>
              <a:rPr lang="en-GB" b="1" dirty="0" err="1"/>
              <a:t>Stadslandet</a:t>
            </a:r>
            <a:r>
              <a:rPr lang="en-GB" b="1" dirty="0"/>
              <a:t>” 2017-01-01 – 2020-04-30)</a:t>
            </a:r>
          </a:p>
          <a:p>
            <a:pPr lvl="1"/>
            <a:r>
              <a:rPr lang="en-GB" dirty="0"/>
              <a:t>Financed from the European regional development fund and Swedish government</a:t>
            </a:r>
          </a:p>
          <a:p>
            <a:pPr lvl="1"/>
            <a:r>
              <a:rPr lang="en-GB" dirty="0"/>
              <a:t>Five different thematic areas:</a:t>
            </a:r>
          </a:p>
          <a:p>
            <a:pPr lvl="2"/>
            <a:r>
              <a:rPr lang="en-US" dirty="0"/>
              <a:t>Applied food strategy for Gothenburg</a:t>
            </a:r>
          </a:p>
          <a:p>
            <a:pPr lvl="2"/>
            <a:r>
              <a:rPr lang="en-US" dirty="0"/>
              <a:t>Ecologically and locally produced food in public kitchens </a:t>
            </a:r>
          </a:p>
          <a:p>
            <a:pPr lvl="2"/>
            <a:r>
              <a:rPr lang="en-US" dirty="0"/>
              <a:t>Climate-smart logistics and electric transport vehicles </a:t>
            </a:r>
          </a:p>
          <a:p>
            <a:pPr lvl="2"/>
            <a:r>
              <a:rPr lang="en-US" dirty="0"/>
              <a:t>Hotels, markets and restaurants in new business models </a:t>
            </a:r>
          </a:p>
          <a:p>
            <a:pPr lvl="2"/>
            <a:r>
              <a:rPr lang="en-US" dirty="0"/>
              <a:t>Ecosystem-based tourism development</a:t>
            </a:r>
          </a:p>
          <a:p>
            <a:pPr lvl="1"/>
            <a:r>
              <a:rPr lang="en-US" dirty="0"/>
              <a:t>Accepted on 2016-12-14</a:t>
            </a:r>
          </a:p>
          <a:p>
            <a:pPr lvl="2"/>
            <a:endParaRPr lang="en-US" dirty="0"/>
          </a:p>
          <a:p>
            <a:pPr lvl="2"/>
            <a:endParaRPr lang="en-US" dirty="0"/>
          </a:p>
          <a:p>
            <a:pPr marL="685800" lvl="2" indent="0">
              <a:buNone/>
            </a:pPr>
            <a:endParaRPr lang="en-US" dirty="0"/>
          </a:p>
        </p:txBody>
      </p:sp>
      <p:pic>
        <p:nvPicPr>
          <p:cNvPr id="5" name="Picture 4"/>
          <p:cNvPicPr>
            <a:picLocks noChangeAspect="1"/>
          </p:cNvPicPr>
          <p:nvPr/>
        </p:nvPicPr>
        <p:blipFill rotWithShape="1">
          <a:blip r:embed="rId3"/>
          <a:srcRect l="18098" t="18051" r="20042" b="18073"/>
          <a:stretch/>
        </p:blipFill>
        <p:spPr>
          <a:xfrm>
            <a:off x="4283242" y="4058652"/>
            <a:ext cx="4860758" cy="2823411"/>
          </a:xfrm>
          <a:prstGeom prst="rect">
            <a:avLst/>
          </a:prstGeom>
        </p:spPr>
      </p:pic>
    </p:spTree>
    <p:extLst>
      <p:ext uri="{BB962C8B-B14F-4D97-AF65-F5344CB8AC3E}">
        <p14:creationId xmlns:p14="http://schemas.microsoft.com/office/powerpoint/2010/main" val="567624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922250" y="1793174"/>
            <a:ext cx="3023386" cy="2193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Urban Rural Gothenburg</a:t>
            </a:r>
          </a:p>
          <a:p>
            <a:pPr algn="ctr"/>
            <a:r>
              <a:rPr lang="en-GB" dirty="0"/>
              <a:t>(“</a:t>
            </a:r>
            <a:r>
              <a:rPr lang="en-GB" dirty="0" err="1"/>
              <a:t>Stadslandet</a:t>
            </a:r>
            <a:r>
              <a:rPr lang="en-GB" dirty="0"/>
              <a:t>”)</a:t>
            </a:r>
          </a:p>
        </p:txBody>
      </p:sp>
      <p:sp>
        <p:nvSpPr>
          <p:cNvPr id="2" name="Title 1"/>
          <p:cNvSpPr>
            <a:spLocks noGrp="1"/>
          </p:cNvSpPr>
          <p:nvPr>
            <p:ph type="title"/>
          </p:nvPr>
        </p:nvSpPr>
        <p:spPr/>
        <p:txBody>
          <a:bodyPr/>
          <a:lstStyle/>
          <a:p>
            <a:r>
              <a:rPr lang="en-GB" b="1" dirty="0"/>
              <a:t>Background – Timeline of the controversy </a:t>
            </a:r>
          </a:p>
        </p:txBody>
      </p:sp>
      <p:sp>
        <p:nvSpPr>
          <p:cNvPr id="32" name="Rectangle 31"/>
          <p:cNvSpPr/>
          <p:nvPr/>
        </p:nvSpPr>
        <p:spPr>
          <a:xfrm>
            <a:off x="402566" y="1793174"/>
            <a:ext cx="2761489" cy="21936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Development Northeast </a:t>
            </a:r>
          </a:p>
        </p:txBody>
      </p:sp>
      <p:sp>
        <p:nvSpPr>
          <p:cNvPr id="16" name="Rectangle 15"/>
          <p:cNvSpPr/>
          <p:nvPr/>
        </p:nvSpPr>
        <p:spPr>
          <a:xfrm>
            <a:off x="2249091" y="3051537"/>
            <a:ext cx="3672595"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Pilot project “</a:t>
            </a:r>
            <a:r>
              <a:rPr lang="en-GB" dirty="0" err="1"/>
              <a:t>Stadslandet</a:t>
            </a:r>
            <a:r>
              <a:rPr lang="en-GB" dirty="0"/>
              <a:t>”</a:t>
            </a:r>
          </a:p>
        </p:txBody>
      </p:sp>
      <p:sp>
        <p:nvSpPr>
          <p:cNvPr id="17" name="Rectangle 16"/>
          <p:cNvSpPr/>
          <p:nvPr/>
        </p:nvSpPr>
        <p:spPr>
          <a:xfrm>
            <a:off x="2254345" y="3776353"/>
            <a:ext cx="4922756" cy="2104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err="1"/>
              <a:t>Angered’s</a:t>
            </a:r>
            <a:r>
              <a:rPr lang="en-GB" sz="1400" dirty="0"/>
              <a:t> Camel centre</a:t>
            </a:r>
          </a:p>
        </p:txBody>
      </p:sp>
      <p:sp>
        <p:nvSpPr>
          <p:cNvPr id="23" name="TextBox 22"/>
          <p:cNvSpPr txBox="1"/>
          <p:nvPr/>
        </p:nvSpPr>
        <p:spPr>
          <a:xfrm>
            <a:off x="1962014" y="4097418"/>
            <a:ext cx="652743" cy="369332"/>
          </a:xfrm>
          <a:prstGeom prst="rect">
            <a:avLst/>
          </a:prstGeom>
          <a:noFill/>
        </p:spPr>
        <p:txBody>
          <a:bodyPr wrap="none" rtlCol="0">
            <a:spAutoFit/>
          </a:bodyPr>
          <a:lstStyle/>
          <a:p>
            <a:r>
              <a:rPr lang="en-GB" dirty="0"/>
              <a:t>2013</a:t>
            </a:r>
          </a:p>
        </p:txBody>
      </p:sp>
      <p:sp>
        <p:nvSpPr>
          <p:cNvPr id="24" name="TextBox 23"/>
          <p:cNvSpPr txBox="1"/>
          <p:nvPr/>
        </p:nvSpPr>
        <p:spPr>
          <a:xfrm>
            <a:off x="4712484" y="4106096"/>
            <a:ext cx="652743" cy="369332"/>
          </a:xfrm>
          <a:prstGeom prst="rect">
            <a:avLst/>
          </a:prstGeom>
          <a:noFill/>
        </p:spPr>
        <p:txBody>
          <a:bodyPr wrap="none" rtlCol="0">
            <a:spAutoFit/>
          </a:bodyPr>
          <a:lstStyle/>
          <a:p>
            <a:r>
              <a:rPr lang="en-GB" dirty="0"/>
              <a:t>2016</a:t>
            </a:r>
          </a:p>
        </p:txBody>
      </p:sp>
      <p:sp>
        <p:nvSpPr>
          <p:cNvPr id="25" name="TextBox 24"/>
          <p:cNvSpPr txBox="1"/>
          <p:nvPr/>
        </p:nvSpPr>
        <p:spPr>
          <a:xfrm>
            <a:off x="3781435" y="4104223"/>
            <a:ext cx="652743" cy="369332"/>
          </a:xfrm>
          <a:prstGeom prst="rect">
            <a:avLst/>
          </a:prstGeom>
          <a:noFill/>
        </p:spPr>
        <p:txBody>
          <a:bodyPr wrap="none" rtlCol="0">
            <a:spAutoFit/>
          </a:bodyPr>
          <a:lstStyle/>
          <a:p>
            <a:r>
              <a:rPr lang="en-GB" dirty="0"/>
              <a:t>2015</a:t>
            </a:r>
          </a:p>
        </p:txBody>
      </p:sp>
      <p:sp>
        <p:nvSpPr>
          <p:cNvPr id="26" name="TextBox 25"/>
          <p:cNvSpPr txBox="1"/>
          <p:nvPr/>
        </p:nvSpPr>
        <p:spPr>
          <a:xfrm>
            <a:off x="2873720" y="4104223"/>
            <a:ext cx="652743" cy="369332"/>
          </a:xfrm>
          <a:prstGeom prst="rect">
            <a:avLst/>
          </a:prstGeom>
          <a:noFill/>
        </p:spPr>
        <p:txBody>
          <a:bodyPr wrap="none" rtlCol="0">
            <a:spAutoFit/>
          </a:bodyPr>
          <a:lstStyle/>
          <a:p>
            <a:r>
              <a:rPr lang="en-GB" dirty="0"/>
              <a:t>2014</a:t>
            </a:r>
          </a:p>
        </p:txBody>
      </p:sp>
      <p:sp>
        <p:nvSpPr>
          <p:cNvPr id="27" name="TextBox 26"/>
          <p:cNvSpPr txBox="1"/>
          <p:nvPr/>
        </p:nvSpPr>
        <p:spPr>
          <a:xfrm>
            <a:off x="6552302" y="4097418"/>
            <a:ext cx="652743" cy="369332"/>
          </a:xfrm>
          <a:prstGeom prst="rect">
            <a:avLst/>
          </a:prstGeom>
          <a:noFill/>
        </p:spPr>
        <p:txBody>
          <a:bodyPr wrap="none" rtlCol="0">
            <a:spAutoFit/>
          </a:bodyPr>
          <a:lstStyle/>
          <a:p>
            <a:r>
              <a:rPr lang="en-GB" dirty="0"/>
              <a:t>2018</a:t>
            </a:r>
          </a:p>
        </p:txBody>
      </p:sp>
      <p:sp>
        <p:nvSpPr>
          <p:cNvPr id="28" name="TextBox 27"/>
          <p:cNvSpPr txBox="1"/>
          <p:nvPr/>
        </p:nvSpPr>
        <p:spPr>
          <a:xfrm>
            <a:off x="5622427" y="4106096"/>
            <a:ext cx="652743" cy="369332"/>
          </a:xfrm>
          <a:prstGeom prst="rect">
            <a:avLst/>
          </a:prstGeom>
          <a:noFill/>
        </p:spPr>
        <p:txBody>
          <a:bodyPr wrap="none" rtlCol="0">
            <a:spAutoFit/>
          </a:bodyPr>
          <a:lstStyle/>
          <a:p>
            <a:r>
              <a:rPr lang="en-GB" dirty="0"/>
              <a:t>2017</a:t>
            </a:r>
          </a:p>
        </p:txBody>
      </p:sp>
      <p:sp>
        <p:nvSpPr>
          <p:cNvPr id="29" name="TextBox 28"/>
          <p:cNvSpPr txBox="1"/>
          <p:nvPr/>
        </p:nvSpPr>
        <p:spPr>
          <a:xfrm>
            <a:off x="8337720" y="4098608"/>
            <a:ext cx="652743" cy="369332"/>
          </a:xfrm>
          <a:prstGeom prst="rect">
            <a:avLst/>
          </a:prstGeom>
          <a:noFill/>
        </p:spPr>
        <p:txBody>
          <a:bodyPr wrap="none" rtlCol="0">
            <a:spAutoFit/>
          </a:bodyPr>
          <a:lstStyle/>
          <a:p>
            <a:r>
              <a:rPr lang="en-GB" dirty="0"/>
              <a:t>2020</a:t>
            </a:r>
          </a:p>
        </p:txBody>
      </p:sp>
      <p:sp>
        <p:nvSpPr>
          <p:cNvPr id="30" name="TextBox 29"/>
          <p:cNvSpPr txBox="1"/>
          <p:nvPr/>
        </p:nvSpPr>
        <p:spPr>
          <a:xfrm>
            <a:off x="7460605" y="4088173"/>
            <a:ext cx="652743" cy="369332"/>
          </a:xfrm>
          <a:prstGeom prst="rect">
            <a:avLst/>
          </a:prstGeom>
          <a:noFill/>
        </p:spPr>
        <p:txBody>
          <a:bodyPr wrap="none" rtlCol="0">
            <a:spAutoFit/>
          </a:bodyPr>
          <a:lstStyle/>
          <a:p>
            <a:r>
              <a:rPr lang="en-GB" dirty="0"/>
              <a:t>2019</a:t>
            </a:r>
          </a:p>
        </p:txBody>
      </p:sp>
      <p:sp>
        <p:nvSpPr>
          <p:cNvPr id="31" name="TextBox 30"/>
          <p:cNvSpPr txBox="1"/>
          <p:nvPr/>
        </p:nvSpPr>
        <p:spPr>
          <a:xfrm>
            <a:off x="134268" y="4104223"/>
            <a:ext cx="652743" cy="369332"/>
          </a:xfrm>
          <a:prstGeom prst="rect">
            <a:avLst/>
          </a:prstGeom>
          <a:noFill/>
        </p:spPr>
        <p:txBody>
          <a:bodyPr wrap="none" rtlCol="0">
            <a:spAutoFit/>
          </a:bodyPr>
          <a:lstStyle/>
          <a:p>
            <a:r>
              <a:rPr lang="en-GB" dirty="0"/>
              <a:t>2011</a:t>
            </a:r>
          </a:p>
        </p:txBody>
      </p:sp>
      <p:sp>
        <p:nvSpPr>
          <p:cNvPr id="33" name="TextBox 32"/>
          <p:cNvSpPr txBox="1"/>
          <p:nvPr/>
        </p:nvSpPr>
        <p:spPr>
          <a:xfrm>
            <a:off x="1050308" y="4097418"/>
            <a:ext cx="652743" cy="369332"/>
          </a:xfrm>
          <a:prstGeom prst="rect">
            <a:avLst/>
          </a:prstGeom>
          <a:noFill/>
        </p:spPr>
        <p:txBody>
          <a:bodyPr wrap="none" rtlCol="0">
            <a:spAutoFit/>
          </a:bodyPr>
          <a:lstStyle/>
          <a:p>
            <a:r>
              <a:rPr lang="en-GB" dirty="0"/>
              <a:t>2012</a:t>
            </a:r>
          </a:p>
        </p:txBody>
      </p:sp>
      <p:sp>
        <p:nvSpPr>
          <p:cNvPr id="3" name="Oval 2"/>
          <p:cNvSpPr/>
          <p:nvPr/>
        </p:nvSpPr>
        <p:spPr>
          <a:xfrm>
            <a:off x="254260" y="5222390"/>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4" name="Oval 33"/>
          <p:cNvSpPr/>
          <p:nvPr/>
        </p:nvSpPr>
        <p:spPr>
          <a:xfrm>
            <a:off x="247067" y="5652085"/>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 name="TextBox 3"/>
          <p:cNvSpPr txBox="1"/>
          <p:nvPr/>
        </p:nvSpPr>
        <p:spPr>
          <a:xfrm>
            <a:off x="550869" y="5165314"/>
            <a:ext cx="2969467" cy="369332"/>
          </a:xfrm>
          <a:prstGeom prst="rect">
            <a:avLst/>
          </a:prstGeom>
          <a:noFill/>
        </p:spPr>
        <p:txBody>
          <a:bodyPr wrap="none" rtlCol="0">
            <a:spAutoFit/>
          </a:bodyPr>
          <a:lstStyle/>
          <a:p>
            <a:r>
              <a:rPr lang="en-GB" dirty="0"/>
              <a:t>“Positive/neutral” publication</a:t>
            </a:r>
          </a:p>
        </p:txBody>
      </p:sp>
      <p:sp>
        <p:nvSpPr>
          <p:cNvPr id="35" name="TextBox 34"/>
          <p:cNvSpPr txBox="1"/>
          <p:nvPr/>
        </p:nvSpPr>
        <p:spPr>
          <a:xfrm>
            <a:off x="550869" y="5595009"/>
            <a:ext cx="1934312" cy="369332"/>
          </a:xfrm>
          <a:prstGeom prst="rect">
            <a:avLst/>
          </a:prstGeom>
          <a:noFill/>
        </p:spPr>
        <p:txBody>
          <a:bodyPr wrap="none" rtlCol="0">
            <a:spAutoFit/>
          </a:bodyPr>
          <a:lstStyle/>
          <a:p>
            <a:r>
              <a:rPr lang="en-GB" dirty="0"/>
              <a:t>Critical publication</a:t>
            </a:r>
          </a:p>
        </p:txBody>
      </p:sp>
      <p:sp>
        <p:nvSpPr>
          <p:cNvPr id="36" name="Oval 35"/>
          <p:cNvSpPr/>
          <p:nvPr/>
        </p:nvSpPr>
        <p:spPr>
          <a:xfrm>
            <a:off x="1813709" y="4550522"/>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7" name="Oval 36"/>
          <p:cNvSpPr/>
          <p:nvPr/>
        </p:nvSpPr>
        <p:spPr>
          <a:xfrm>
            <a:off x="1484678" y="4550521"/>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8" name="Oval 37"/>
          <p:cNvSpPr/>
          <p:nvPr/>
        </p:nvSpPr>
        <p:spPr>
          <a:xfrm>
            <a:off x="4352250" y="4556549"/>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9" name="Oval 38"/>
          <p:cNvSpPr/>
          <p:nvPr/>
        </p:nvSpPr>
        <p:spPr>
          <a:xfrm>
            <a:off x="5216922" y="4550520"/>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1" name="Oval 40"/>
          <p:cNvSpPr/>
          <p:nvPr/>
        </p:nvSpPr>
        <p:spPr>
          <a:xfrm>
            <a:off x="4648859" y="4556549"/>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Tree>
    <p:extLst>
      <p:ext uri="{BB962C8B-B14F-4D97-AF65-F5344CB8AC3E}">
        <p14:creationId xmlns:p14="http://schemas.microsoft.com/office/powerpoint/2010/main" val="362455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9" y="693186"/>
            <a:ext cx="5640404" cy="1325562"/>
          </a:xfrm>
        </p:spPr>
        <p:txBody>
          <a:bodyPr/>
          <a:lstStyle/>
          <a:p>
            <a:r>
              <a:rPr lang="en-GB" sz="3600" b="1" u="sng" dirty="0">
                <a:effectLst>
                  <a:outerShdw blurRad="38100" dist="38100" dir="2700000" algn="tl">
                    <a:srgbClr val="000000">
                      <a:alpha val="43137"/>
                    </a:srgbClr>
                  </a:outerShdw>
                </a:effectLst>
              </a:rPr>
              <a:t>Prior to the controversy </a:t>
            </a:r>
          </a:p>
        </p:txBody>
      </p:sp>
      <p:pic>
        <p:nvPicPr>
          <p:cNvPr id="7" name="Picture 6"/>
          <p:cNvPicPr>
            <a:picLocks noChangeAspect="1"/>
          </p:cNvPicPr>
          <p:nvPr/>
        </p:nvPicPr>
        <p:blipFill rotWithShape="1">
          <a:blip r:embed="rId2"/>
          <a:srcRect l="25116" t="14830" r="28953" b="22144"/>
          <a:stretch/>
        </p:blipFill>
        <p:spPr>
          <a:xfrm>
            <a:off x="57340" y="1631877"/>
            <a:ext cx="3695784" cy="2852653"/>
          </a:xfrm>
          <a:prstGeom prst="rect">
            <a:avLst/>
          </a:prstGeom>
        </p:spPr>
      </p:pic>
      <p:pic>
        <p:nvPicPr>
          <p:cNvPr id="8" name="Picture 7"/>
          <p:cNvPicPr>
            <a:picLocks noChangeAspect="1"/>
          </p:cNvPicPr>
          <p:nvPr/>
        </p:nvPicPr>
        <p:blipFill rotWithShape="1">
          <a:blip r:embed="rId3"/>
          <a:srcRect l="25249" t="14684" r="28588" b="24878"/>
          <a:stretch/>
        </p:blipFill>
        <p:spPr>
          <a:xfrm>
            <a:off x="4972204" y="0"/>
            <a:ext cx="3965340" cy="2920221"/>
          </a:xfrm>
          <a:prstGeom prst="rect">
            <a:avLst/>
          </a:prstGeom>
        </p:spPr>
      </p:pic>
      <p:pic>
        <p:nvPicPr>
          <p:cNvPr id="9" name="Picture 8"/>
          <p:cNvPicPr>
            <a:picLocks noChangeAspect="1"/>
          </p:cNvPicPr>
          <p:nvPr/>
        </p:nvPicPr>
        <p:blipFill rotWithShape="1">
          <a:blip r:embed="rId4"/>
          <a:srcRect l="25264" t="14483" r="29298" b="28285"/>
          <a:stretch/>
        </p:blipFill>
        <p:spPr>
          <a:xfrm>
            <a:off x="4583322" y="4005347"/>
            <a:ext cx="4026360" cy="2852653"/>
          </a:xfrm>
          <a:prstGeom prst="rect">
            <a:avLst/>
          </a:prstGeom>
        </p:spPr>
      </p:pic>
      <p:pic>
        <p:nvPicPr>
          <p:cNvPr id="10" name="Picture 9"/>
          <p:cNvPicPr>
            <a:picLocks noChangeAspect="1"/>
          </p:cNvPicPr>
          <p:nvPr/>
        </p:nvPicPr>
        <p:blipFill rotWithShape="1">
          <a:blip r:embed="rId5"/>
          <a:srcRect l="24824" t="14796" r="29562" b="28752"/>
          <a:stretch/>
        </p:blipFill>
        <p:spPr>
          <a:xfrm>
            <a:off x="767160" y="4380802"/>
            <a:ext cx="3558406" cy="2477198"/>
          </a:xfrm>
          <a:prstGeom prst="rect">
            <a:avLst/>
          </a:prstGeom>
        </p:spPr>
      </p:pic>
      <p:pic>
        <p:nvPicPr>
          <p:cNvPr id="17" name="Picture 16"/>
          <p:cNvPicPr>
            <a:picLocks noChangeAspect="1"/>
          </p:cNvPicPr>
          <p:nvPr/>
        </p:nvPicPr>
        <p:blipFill rotWithShape="1">
          <a:blip r:embed="rId6"/>
          <a:srcRect l="5791" t="23763" r="37621" b="52103"/>
          <a:stretch/>
        </p:blipFill>
        <p:spPr>
          <a:xfrm>
            <a:off x="3753124" y="2802946"/>
            <a:ext cx="4403010" cy="1136023"/>
          </a:xfrm>
          <a:prstGeom prst="rect">
            <a:avLst/>
          </a:prstGeom>
        </p:spPr>
      </p:pic>
    </p:spTree>
    <p:extLst>
      <p:ext uri="{BB962C8B-B14F-4D97-AF65-F5344CB8AC3E}">
        <p14:creationId xmlns:p14="http://schemas.microsoft.com/office/powerpoint/2010/main" val="234933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922250" y="1793174"/>
            <a:ext cx="3023386" cy="2193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Urban Rural Gothenburg</a:t>
            </a:r>
          </a:p>
          <a:p>
            <a:pPr algn="ctr"/>
            <a:r>
              <a:rPr lang="en-GB" dirty="0"/>
              <a:t>(“</a:t>
            </a:r>
            <a:r>
              <a:rPr lang="en-GB" dirty="0" err="1"/>
              <a:t>Stadslandet</a:t>
            </a:r>
            <a:r>
              <a:rPr lang="en-GB" dirty="0"/>
              <a:t>”)</a:t>
            </a:r>
          </a:p>
        </p:txBody>
      </p:sp>
      <p:sp>
        <p:nvSpPr>
          <p:cNvPr id="2" name="Title 1"/>
          <p:cNvSpPr>
            <a:spLocks noGrp="1"/>
          </p:cNvSpPr>
          <p:nvPr>
            <p:ph type="title"/>
          </p:nvPr>
        </p:nvSpPr>
        <p:spPr/>
        <p:txBody>
          <a:bodyPr/>
          <a:lstStyle/>
          <a:p>
            <a:r>
              <a:rPr lang="en-GB" b="1" dirty="0"/>
              <a:t>Background – Timeline of the controversy </a:t>
            </a:r>
          </a:p>
        </p:txBody>
      </p:sp>
      <p:sp>
        <p:nvSpPr>
          <p:cNvPr id="32" name="Rectangle 31"/>
          <p:cNvSpPr/>
          <p:nvPr/>
        </p:nvSpPr>
        <p:spPr>
          <a:xfrm>
            <a:off x="402566" y="1793174"/>
            <a:ext cx="2761489" cy="21936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Development Northeast </a:t>
            </a:r>
          </a:p>
        </p:txBody>
      </p:sp>
      <p:sp>
        <p:nvSpPr>
          <p:cNvPr id="16" name="Rectangle 15"/>
          <p:cNvSpPr/>
          <p:nvPr/>
        </p:nvSpPr>
        <p:spPr>
          <a:xfrm>
            <a:off x="2249091" y="3051537"/>
            <a:ext cx="3672595"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Pilot project “</a:t>
            </a:r>
            <a:r>
              <a:rPr lang="en-GB" dirty="0" err="1"/>
              <a:t>Stadslandet</a:t>
            </a:r>
            <a:r>
              <a:rPr lang="en-GB" dirty="0"/>
              <a:t>”</a:t>
            </a:r>
          </a:p>
        </p:txBody>
      </p:sp>
      <p:sp>
        <p:nvSpPr>
          <p:cNvPr id="17" name="Rectangle 16"/>
          <p:cNvSpPr/>
          <p:nvPr/>
        </p:nvSpPr>
        <p:spPr>
          <a:xfrm>
            <a:off x="2254345" y="3776353"/>
            <a:ext cx="4922756" cy="2104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err="1"/>
              <a:t>Angered’s</a:t>
            </a:r>
            <a:r>
              <a:rPr lang="en-GB" sz="1400" dirty="0"/>
              <a:t> Camel centre</a:t>
            </a:r>
          </a:p>
        </p:txBody>
      </p:sp>
      <p:sp>
        <p:nvSpPr>
          <p:cNvPr id="22" name="Rectangle 21"/>
          <p:cNvSpPr/>
          <p:nvPr/>
        </p:nvSpPr>
        <p:spPr>
          <a:xfrm>
            <a:off x="5993629" y="5048226"/>
            <a:ext cx="1312053" cy="7534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C00000"/>
                </a:solidFill>
              </a:rPr>
              <a:t>CONTROVERSY STARTS</a:t>
            </a:r>
          </a:p>
        </p:txBody>
      </p:sp>
      <p:sp>
        <p:nvSpPr>
          <p:cNvPr id="23" name="TextBox 22"/>
          <p:cNvSpPr txBox="1"/>
          <p:nvPr/>
        </p:nvSpPr>
        <p:spPr>
          <a:xfrm>
            <a:off x="1962014" y="4097418"/>
            <a:ext cx="652743" cy="369332"/>
          </a:xfrm>
          <a:prstGeom prst="rect">
            <a:avLst/>
          </a:prstGeom>
          <a:noFill/>
        </p:spPr>
        <p:txBody>
          <a:bodyPr wrap="none" rtlCol="0">
            <a:spAutoFit/>
          </a:bodyPr>
          <a:lstStyle/>
          <a:p>
            <a:r>
              <a:rPr lang="en-GB" dirty="0"/>
              <a:t>2013</a:t>
            </a:r>
          </a:p>
        </p:txBody>
      </p:sp>
      <p:sp>
        <p:nvSpPr>
          <p:cNvPr id="24" name="TextBox 23"/>
          <p:cNvSpPr txBox="1"/>
          <p:nvPr/>
        </p:nvSpPr>
        <p:spPr>
          <a:xfrm>
            <a:off x="4712484" y="4106096"/>
            <a:ext cx="652743" cy="369332"/>
          </a:xfrm>
          <a:prstGeom prst="rect">
            <a:avLst/>
          </a:prstGeom>
          <a:noFill/>
        </p:spPr>
        <p:txBody>
          <a:bodyPr wrap="none" rtlCol="0">
            <a:spAutoFit/>
          </a:bodyPr>
          <a:lstStyle/>
          <a:p>
            <a:r>
              <a:rPr lang="en-GB" dirty="0"/>
              <a:t>2016</a:t>
            </a:r>
          </a:p>
        </p:txBody>
      </p:sp>
      <p:sp>
        <p:nvSpPr>
          <p:cNvPr id="25" name="TextBox 24"/>
          <p:cNvSpPr txBox="1"/>
          <p:nvPr/>
        </p:nvSpPr>
        <p:spPr>
          <a:xfrm>
            <a:off x="3781435" y="4104223"/>
            <a:ext cx="652743" cy="369332"/>
          </a:xfrm>
          <a:prstGeom prst="rect">
            <a:avLst/>
          </a:prstGeom>
          <a:noFill/>
        </p:spPr>
        <p:txBody>
          <a:bodyPr wrap="none" rtlCol="0">
            <a:spAutoFit/>
          </a:bodyPr>
          <a:lstStyle/>
          <a:p>
            <a:r>
              <a:rPr lang="en-GB" dirty="0"/>
              <a:t>2015</a:t>
            </a:r>
          </a:p>
        </p:txBody>
      </p:sp>
      <p:sp>
        <p:nvSpPr>
          <p:cNvPr id="26" name="TextBox 25"/>
          <p:cNvSpPr txBox="1"/>
          <p:nvPr/>
        </p:nvSpPr>
        <p:spPr>
          <a:xfrm>
            <a:off x="2873720" y="4104223"/>
            <a:ext cx="652743" cy="369332"/>
          </a:xfrm>
          <a:prstGeom prst="rect">
            <a:avLst/>
          </a:prstGeom>
          <a:noFill/>
        </p:spPr>
        <p:txBody>
          <a:bodyPr wrap="none" rtlCol="0">
            <a:spAutoFit/>
          </a:bodyPr>
          <a:lstStyle/>
          <a:p>
            <a:r>
              <a:rPr lang="en-GB" dirty="0"/>
              <a:t>2014</a:t>
            </a:r>
          </a:p>
        </p:txBody>
      </p:sp>
      <p:sp>
        <p:nvSpPr>
          <p:cNvPr id="27" name="TextBox 26"/>
          <p:cNvSpPr txBox="1"/>
          <p:nvPr/>
        </p:nvSpPr>
        <p:spPr>
          <a:xfrm>
            <a:off x="6552302" y="4097418"/>
            <a:ext cx="652743" cy="369332"/>
          </a:xfrm>
          <a:prstGeom prst="rect">
            <a:avLst/>
          </a:prstGeom>
          <a:noFill/>
        </p:spPr>
        <p:txBody>
          <a:bodyPr wrap="none" rtlCol="0">
            <a:spAutoFit/>
          </a:bodyPr>
          <a:lstStyle/>
          <a:p>
            <a:r>
              <a:rPr lang="en-GB" dirty="0"/>
              <a:t>2018</a:t>
            </a:r>
          </a:p>
        </p:txBody>
      </p:sp>
      <p:sp>
        <p:nvSpPr>
          <p:cNvPr id="28" name="TextBox 27"/>
          <p:cNvSpPr txBox="1"/>
          <p:nvPr/>
        </p:nvSpPr>
        <p:spPr>
          <a:xfrm>
            <a:off x="5622427" y="4106096"/>
            <a:ext cx="652743" cy="369332"/>
          </a:xfrm>
          <a:prstGeom prst="rect">
            <a:avLst/>
          </a:prstGeom>
          <a:noFill/>
        </p:spPr>
        <p:txBody>
          <a:bodyPr wrap="none" rtlCol="0">
            <a:spAutoFit/>
          </a:bodyPr>
          <a:lstStyle/>
          <a:p>
            <a:r>
              <a:rPr lang="en-GB" dirty="0"/>
              <a:t>2017</a:t>
            </a:r>
          </a:p>
        </p:txBody>
      </p:sp>
      <p:sp>
        <p:nvSpPr>
          <p:cNvPr id="29" name="TextBox 28"/>
          <p:cNvSpPr txBox="1"/>
          <p:nvPr/>
        </p:nvSpPr>
        <p:spPr>
          <a:xfrm>
            <a:off x="8337720" y="4098608"/>
            <a:ext cx="652743" cy="369332"/>
          </a:xfrm>
          <a:prstGeom prst="rect">
            <a:avLst/>
          </a:prstGeom>
          <a:noFill/>
        </p:spPr>
        <p:txBody>
          <a:bodyPr wrap="none" rtlCol="0">
            <a:spAutoFit/>
          </a:bodyPr>
          <a:lstStyle/>
          <a:p>
            <a:r>
              <a:rPr lang="en-GB" dirty="0"/>
              <a:t>2020</a:t>
            </a:r>
          </a:p>
        </p:txBody>
      </p:sp>
      <p:sp>
        <p:nvSpPr>
          <p:cNvPr id="30" name="TextBox 29"/>
          <p:cNvSpPr txBox="1"/>
          <p:nvPr/>
        </p:nvSpPr>
        <p:spPr>
          <a:xfrm>
            <a:off x="7460605" y="4088173"/>
            <a:ext cx="652743" cy="369332"/>
          </a:xfrm>
          <a:prstGeom prst="rect">
            <a:avLst/>
          </a:prstGeom>
          <a:noFill/>
        </p:spPr>
        <p:txBody>
          <a:bodyPr wrap="none" rtlCol="0">
            <a:spAutoFit/>
          </a:bodyPr>
          <a:lstStyle/>
          <a:p>
            <a:r>
              <a:rPr lang="en-GB" dirty="0"/>
              <a:t>2019</a:t>
            </a:r>
          </a:p>
        </p:txBody>
      </p:sp>
      <p:sp>
        <p:nvSpPr>
          <p:cNvPr id="31" name="TextBox 30"/>
          <p:cNvSpPr txBox="1"/>
          <p:nvPr/>
        </p:nvSpPr>
        <p:spPr>
          <a:xfrm>
            <a:off x="134268" y="4104223"/>
            <a:ext cx="652743" cy="369332"/>
          </a:xfrm>
          <a:prstGeom prst="rect">
            <a:avLst/>
          </a:prstGeom>
          <a:noFill/>
        </p:spPr>
        <p:txBody>
          <a:bodyPr wrap="none" rtlCol="0">
            <a:spAutoFit/>
          </a:bodyPr>
          <a:lstStyle/>
          <a:p>
            <a:r>
              <a:rPr lang="en-GB" dirty="0"/>
              <a:t>2011</a:t>
            </a:r>
          </a:p>
        </p:txBody>
      </p:sp>
      <p:sp>
        <p:nvSpPr>
          <p:cNvPr id="33" name="TextBox 32"/>
          <p:cNvSpPr txBox="1"/>
          <p:nvPr/>
        </p:nvSpPr>
        <p:spPr>
          <a:xfrm>
            <a:off x="1050308" y="4097418"/>
            <a:ext cx="652743" cy="369332"/>
          </a:xfrm>
          <a:prstGeom prst="rect">
            <a:avLst/>
          </a:prstGeom>
          <a:noFill/>
        </p:spPr>
        <p:txBody>
          <a:bodyPr wrap="none" rtlCol="0">
            <a:spAutoFit/>
          </a:bodyPr>
          <a:lstStyle/>
          <a:p>
            <a:r>
              <a:rPr lang="en-GB" dirty="0"/>
              <a:t>2012</a:t>
            </a:r>
          </a:p>
        </p:txBody>
      </p:sp>
      <p:sp>
        <p:nvSpPr>
          <p:cNvPr id="3" name="Oval 2"/>
          <p:cNvSpPr/>
          <p:nvPr/>
        </p:nvSpPr>
        <p:spPr>
          <a:xfrm>
            <a:off x="254260" y="5222390"/>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4" name="Oval 33"/>
          <p:cNvSpPr/>
          <p:nvPr/>
        </p:nvSpPr>
        <p:spPr>
          <a:xfrm>
            <a:off x="247067" y="5652085"/>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 name="TextBox 3"/>
          <p:cNvSpPr txBox="1"/>
          <p:nvPr/>
        </p:nvSpPr>
        <p:spPr>
          <a:xfrm>
            <a:off x="550869" y="5165314"/>
            <a:ext cx="2969467" cy="369332"/>
          </a:xfrm>
          <a:prstGeom prst="rect">
            <a:avLst/>
          </a:prstGeom>
          <a:noFill/>
        </p:spPr>
        <p:txBody>
          <a:bodyPr wrap="none" rtlCol="0">
            <a:spAutoFit/>
          </a:bodyPr>
          <a:lstStyle/>
          <a:p>
            <a:r>
              <a:rPr lang="en-GB" dirty="0"/>
              <a:t>“Positive/neutral” publication</a:t>
            </a:r>
          </a:p>
        </p:txBody>
      </p:sp>
      <p:sp>
        <p:nvSpPr>
          <p:cNvPr id="35" name="TextBox 34"/>
          <p:cNvSpPr txBox="1"/>
          <p:nvPr/>
        </p:nvSpPr>
        <p:spPr>
          <a:xfrm>
            <a:off x="550869" y="5595009"/>
            <a:ext cx="1934312" cy="369332"/>
          </a:xfrm>
          <a:prstGeom prst="rect">
            <a:avLst/>
          </a:prstGeom>
          <a:noFill/>
        </p:spPr>
        <p:txBody>
          <a:bodyPr wrap="none" rtlCol="0">
            <a:spAutoFit/>
          </a:bodyPr>
          <a:lstStyle/>
          <a:p>
            <a:r>
              <a:rPr lang="en-GB" dirty="0"/>
              <a:t>Critical publication</a:t>
            </a:r>
          </a:p>
        </p:txBody>
      </p:sp>
      <p:sp>
        <p:nvSpPr>
          <p:cNvPr id="36" name="Oval 35"/>
          <p:cNvSpPr/>
          <p:nvPr/>
        </p:nvSpPr>
        <p:spPr>
          <a:xfrm>
            <a:off x="1813709" y="4550522"/>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7" name="Oval 36"/>
          <p:cNvSpPr/>
          <p:nvPr/>
        </p:nvSpPr>
        <p:spPr>
          <a:xfrm>
            <a:off x="1484678" y="4550521"/>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8" name="Oval 37"/>
          <p:cNvSpPr/>
          <p:nvPr/>
        </p:nvSpPr>
        <p:spPr>
          <a:xfrm>
            <a:off x="4352250" y="4556549"/>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39" name="Oval 38"/>
          <p:cNvSpPr/>
          <p:nvPr/>
        </p:nvSpPr>
        <p:spPr>
          <a:xfrm>
            <a:off x="5216922" y="4550520"/>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0" name="Oval 39"/>
          <p:cNvSpPr/>
          <p:nvPr/>
        </p:nvSpPr>
        <p:spPr>
          <a:xfrm>
            <a:off x="247067" y="4604587"/>
            <a:ext cx="296609" cy="25518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1" name="Oval 40"/>
          <p:cNvSpPr/>
          <p:nvPr/>
        </p:nvSpPr>
        <p:spPr>
          <a:xfrm>
            <a:off x="4648859" y="4556549"/>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7" name="Oval 46"/>
          <p:cNvSpPr/>
          <p:nvPr/>
        </p:nvSpPr>
        <p:spPr>
          <a:xfrm>
            <a:off x="6081594" y="4555486"/>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8" name="Oval 47"/>
          <p:cNvSpPr/>
          <p:nvPr/>
        </p:nvSpPr>
        <p:spPr>
          <a:xfrm>
            <a:off x="6284104" y="4558885"/>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49" name="Oval 48"/>
          <p:cNvSpPr/>
          <p:nvPr/>
        </p:nvSpPr>
        <p:spPr>
          <a:xfrm>
            <a:off x="6501352" y="4558885"/>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50" name="Oval 49"/>
          <p:cNvSpPr/>
          <p:nvPr/>
        </p:nvSpPr>
        <p:spPr>
          <a:xfrm>
            <a:off x="6701630" y="4558885"/>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51" name="Oval 50"/>
          <p:cNvSpPr/>
          <p:nvPr/>
        </p:nvSpPr>
        <p:spPr>
          <a:xfrm>
            <a:off x="6930054" y="4555486"/>
            <a:ext cx="296609" cy="255181"/>
          </a:xfrm>
          <a:prstGeom prst="ellipse">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Tree>
    <p:extLst>
      <p:ext uri="{BB962C8B-B14F-4D97-AF65-F5344CB8AC3E}">
        <p14:creationId xmlns:p14="http://schemas.microsoft.com/office/powerpoint/2010/main" val="949631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9206" r="12321" b="27778"/>
          <a:stretch/>
        </p:blipFill>
        <p:spPr>
          <a:xfrm>
            <a:off x="2176757" y="-10796"/>
            <a:ext cx="3850261" cy="1309559"/>
          </a:xfrm>
          <a:prstGeom prst="rect">
            <a:avLst/>
          </a:prstGeom>
        </p:spPr>
      </p:pic>
      <p:pic>
        <p:nvPicPr>
          <p:cNvPr id="4" name="Picture 3"/>
          <p:cNvPicPr>
            <a:picLocks noChangeAspect="1"/>
          </p:cNvPicPr>
          <p:nvPr/>
        </p:nvPicPr>
        <p:blipFill rotWithShape="1">
          <a:blip r:embed="rId3"/>
          <a:srcRect l="580" t="3230" r="48257" b="5194"/>
          <a:stretch/>
        </p:blipFill>
        <p:spPr>
          <a:xfrm>
            <a:off x="605493" y="3287596"/>
            <a:ext cx="2038187" cy="2052084"/>
          </a:xfrm>
          <a:prstGeom prst="rect">
            <a:avLst/>
          </a:prstGeom>
        </p:spPr>
      </p:pic>
      <p:pic>
        <p:nvPicPr>
          <p:cNvPr id="6" name="Picture 5"/>
          <p:cNvPicPr>
            <a:picLocks noChangeAspect="1"/>
          </p:cNvPicPr>
          <p:nvPr/>
        </p:nvPicPr>
        <p:blipFill rotWithShape="1">
          <a:blip r:embed="rId4"/>
          <a:srcRect l="18214" t="9876" r="39643" b="9365"/>
          <a:stretch/>
        </p:blipFill>
        <p:spPr>
          <a:xfrm>
            <a:off x="2792244" y="3287596"/>
            <a:ext cx="1907543" cy="2056176"/>
          </a:xfrm>
          <a:prstGeom prst="rect">
            <a:avLst/>
          </a:prstGeom>
        </p:spPr>
      </p:pic>
      <p:pic>
        <p:nvPicPr>
          <p:cNvPr id="5" name="Picture 4"/>
          <p:cNvPicPr>
            <a:picLocks noChangeAspect="1"/>
          </p:cNvPicPr>
          <p:nvPr/>
        </p:nvPicPr>
        <p:blipFill rotWithShape="1">
          <a:blip r:embed="rId5"/>
          <a:srcRect l="14824" t="12300" r="40966" b="9415"/>
          <a:stretch/>
        </p:blipFill>
        <p:spPr>
          <a:xfrm>
            <a:off x="5971861" y="90281"/>
            <a:ext cx="2759242" cy="2748293"/>
          </a:xfrm>
          <a:prstGeom prst="rect">
            <a:avLst/>
          </a:prstGeom>
        </p:spPr>
      </p:pic>
      <p:pic>
        <p:nvPicPr>
          <p:cNvPr id="39" name="Picture 38"/>
          <p:cNvPicPr>
            <a:picLocks noChangeAspect="1"/>
          </p:cNvPicPr>
          <p:nvPr/>
        </p:nvPicPr>
        <p:blipFill rotWithShape="1">
          <a:blip r:embed="rId6"/>
          <a:srcRect l="60167" t="10993" r="5256" b="51938"/>
          <a:stretch/>
        </p:blipFill>
        <p:spPr>
          <a:xfrm>
            <a:off x="73542" y="954138"/>
            <a:ext cx="2553110" cy="923738"/>
          </a:xfrm>
          <a:prstGeom prst="rect">
            <a:avLst/>
          </a:prstGeom>
        </p:spPr>
      </p:pic>
      <p:sp>
        <p:nvSpPr>
          <p:cNvPr id="2" name="Title 1"/>
          <p:cNvSpPr>
            <a:spLocks noGrp="1"/>
          </p:cNvSpPr>
          <p:nvPr>
            <p:ph type="title"/>
          </p:nvPr>
        </p:nvSpPr>
        <p:spPr>
          <a:xfrm>
            <a:off x="2792244" y="917179"/>
            <a:ext cx="3234774" cy="1325562"/>
          </a:xfrm>
        </p:spPr>
        <p:txBody>
          <a:bodyPr/>
          <a:lstStyle/>
          <a:p>
            <a:r>
              <a:rPr lang="en-GB" sz="3600" b="1" u="sng" dirty="0">
                <a:effectLst>
                  <a:outerShdw blurRad="38100" dist="38100" dir="2700000" algn="tl">
                    <a:srgbClr val="000000">
                      <a:alpha val="43137"/>
                    </a:srgbClr>
                  </a:outerShdw>
                </a:effectLst>
              </a:rPr>
              <a:t>The controversy </a:t>
            </a:r>
          </a:p>
        </p:txBody>
      </p:sp>
      <p:pic>
        <p:nvPicPr>
          <p:cNvPr id="36" name="Picture 35"/>
          <p:cNvPicPr>
            <a:picLocks noChangeAspect="1"/>
          </p:cNvPicPr>
          <p:nvPr/>
        </p:nvPicPr>
        <p:blipFill rotWithShape="1">
          <a:blip r:embed="rId7"/>
          <a:srcRect l="9978" t="7209" r="50703" b="11277"/>
          <a:stretch/>
        </p:blipFill>
        <p:spPr>
          <a:xfrm>
            <a:off x="5410284" y="4221148"/>
            <a:ext cx="3615437" cy="2529632"/>
          </a:xfrm>
          <a:prstGeom prst="rect">
            <a:avLst/>
          </a:prstGeom>
        </p:spPr>
      </p:pic>
      <p:pic>
        <p:nvPicPr>
          <p:cNvPr id="38" name="Picture 37"/>
          <p:cNvPicPr>
            <a:picLocks noChangeAspect="1"/>
          </p:cNvPicPr>
          <p:nvPr/>
        </p:nvPicPr>
        <p:blipFill rotWithShape="1">
          <a:blip r:embed="rId8"/>
          <a:srcRect l="60532" t="10615" r="4425" b="59313"/>
          <a:stretch/>
        </p:blipFill>
        <p:spPr>
          <a:xfrm>
            <a:off x="4963548" y="2977689"/>
            <a:ext cx="3875652" cy="1122457"/>
          </a:xfrm>
          <a:prstGeom prst="rect">
            <a:avLst/>
          </a:prstGeom>
        </p:spPr>
      </p:pic>
      <p:pic>
        <p:nvPicPr>
          <p:cNvPr id="40" name="Picture 39"/>
          <p:cNvPicPr>
            <a:picLocks noChangeAspect="1"/>
          </p:cNvPicPr>
          <p:nvPr/>
        </p:nvPicPr>
        <p:blipFill rotWithShape="1">
          <a:blip r:embed="rId9"/>
          <a:srcRect l="60213" t="10992" r="4617" b="57802"/>
          <a:stretch/>
        </p:blipFill>
        <p:spPr>
          <a:xfrm>
            <a:off x="160948" y="5419464"/>
            <a:ext cx="5262592" cy="1575913"/>
          </a:xfrm>
          <a:prstGeom prst="rect">
            <a:avLst/>
          </a:prstGeom>
        </p:spPr>
      </p:pic>
      <p:pic>
        <p:nvPicPr>
          <p:cNvPr id="41" name="Picture 40"/>
          <p:cNvPicPr>
            <a:picLocks noChangeAspect="1"/>
          </p:cNvPicPr>
          <p:nvPr/>
        </p:nvPicPr>
        <p:blipFill rotWithShape="1">
          <a:blip r:embed="rId10"/>
          <a:srcRect l="60417" t="10741" r="5027" b="57736"/>
          <a:stretch/>
        </p:blipFill>
        <p:spPr>
          <a:xfrm>
            <a:off x="347696" y="1917768"/>
            <a:ext cx="4273610" cy="1315750"/>
          </a:xfrm>
          <a:prstGeom prst="rect">
            <a:avLst/>
          </a:prstGeom>
        </p:spPr>
      </p:pic>
    </p:spTree>
    <p:extLst>
      <p:ext uri="{BB962C8B-B14F-4D97-AF65-F5344CB8AC3E}">
        <p14:creationId xmlns:p14="http://schemas.microsoft.com/office/powerpoint/2010/main" val="253032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Theory – How concepts influence reality</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Presuppositions </a:t>
            </a:r>
            <a:r>
              <a:rPr lang="en-US" dirty="0" err="1"/>
              <a:t>colour</a:t>
            </a:r>
            <a:r>
              <a:rPr lang="en-US" dirty="0"/>
              <a:t> understanding </a:t>
            </a:r>
          </a:p>
          <a:p>
            <a:endParaRPr lang="en-US" dirty="0"/>
          </a:p>
        </p:txBody>
      </p:sp>
      <p:pic>
        <p:nvPicPr>
          <p:cNvPr id="5" name="Picture 2" descr="http://4.bp.blogspot.com/-heHt7ADiiKM/VTexdhaxK8I/AAAAAAAAFI8/9J-7W0FSuGc/s1600/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313" y="2096180"/>
            <a:ext cx="5863764" cy="374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36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Introduction</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Who am I?</a:t>
            </a:r>
          </a:p>
          <a:p>
            <a:r>
              <a:rPr lang="en-US" dirty="0"/>
              <a:t>Aim of the presentation</a:t>
            </a:r>
          </a:p>
          <a:p>
            <a:r>
              <a:rPr lang="en-US" dirty="0"/>
              <a:t>Outline of the presentation</a:t>
            </a:r>
          </a:p>
          <a:p>
            <a:pPr lvl="2"/>
            <a:r>
              <a:rPr lang="en-US" sz="2000" dirty="0"/>
              <a:t>Background: Welcome to Gothenburg </a:t>
            </a:r>
            <a:r>
              <a:rPr lang="en-US" sz="2000" dirty="0" err="1"/>
              <a:t>NorthEast</a:t>
            </a:r>
            <a:r>
              <a:rPr lang="en-US" sz="2000" dirty="0"/>
              <a:t> &amp; </a:t>
            </a:r>
            <a:br>
              <a:rPr lang="en-US" sz="2000" dirty="0"/>
            </a:br>
            <a:r>
              <a:rPr lang="en-US" sz="2000" dirty="0"/>
              <a:t>the timeline of the controversy</a:t>
            </a:r>
          </a:p>
          <a:p>
            <a:pPr lvl="2"/>
            <a:r>
              <a:rPr lang="en-US" sz="2000" dirty="0"/>
              <a:t>Theory: Concepts, society and reality</a:t>
            </a:r>
          </a:p>
          <a:p>
            <a:pPr lvl="2"/>
            <a:r>
              <a:rPr lang="en-US" sz="2000" dirty="0"/>
              <a:t>Empirical part: Controversy in practice </a:t>
            </a:r>
          </a:p>
          <a:p>
            <a:pPr lvl="2"/>
            <a:r>
              <a:rPr lang="en-US" sz="2000" dirty="0"/>
              <a:t>Discussion: How to avoid talking past each other	</a:t>
            </a:r>
          </a:p>
          <a:p>
            <a:pPr lvl="2"/>
            <a:r>
              <a:rPr lang="en-US" sz="2000" dirty="0"/>
              <a:t>Conclusion</a:t>
            </a:r>
          </a:p>
        </p:txBody>
      </p:sp>
    </p:spTree>
    <p:extLst>
      <p:ext uri="{BB962C8B-B14F-4D97-AF65-F5344CB8AC3E}">
        <p14:creationId xmlns:p14="http://schemas.microsoft.com/office/powerpoint/2010/main" val="739988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Theory – How concepts influence reality</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Presuppositions </a:t>
            </a:r>
            <a:r>
              <a:rPr lang="en-US" dirty="0" err="1"/>
              <a:t>colour</a:t>
            </a:r>
            <a:r>
              <a:rPr lang="en-US" dirty="0"/>
              <a:t> understanding </a:t>
            </a:r>
          </a:p>
          <a:p>
            <a:endParaRPr lang="en-US" dirty="0"/>
          </a:p>
        </p:txBody>
      </p:sp>
      <p:pic>
        <p:nvPicPr>
          <p:cNvPr id="5" name="Picture 2" descr="http://4.bp.blogspot.com/-heHt7ADiiKM/VTexdhaxK8I/AAAAAAAAFI8/9J-7W0FSuGc/s1600/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313" y="2096180"/>
            <a:ext cx="5863764" cy="3747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30538" t="31200" r="56412" b="52831"/>
          <a:stretch/>
        </p:blipFill>
        <p:spPr>
          <a:xfrm>
            <a:off x="2147104" y="3321933"/>
            <a:ext cx="1886674" cy="1298619"/>
          </a:xfrm>
          <a:prstGeom prst="rect">
            <a:avLst/>
          </a:prstGeom>
        </p:spPr>
      </p:pic>
    </p:spTree>
    <p:extLst>
      <p:ext uri="{BB962C8B-B14F-4D97-AF65-F5344CB8AC3E}">
        <p14:creationId xmlns:p14="http://schemas.microsoft.com/office/powerpoint/2010/main" val="350220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Theory – How concepts influence reality</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Presuppositions color understanding</a:t>
            </a:r>
          </a:p>
          <a:p>
            <a:r>
              <a:rPr lang="en-US" dirty="0"/>
              <a:t>Psychology and human universals (tribalism, biases, logical fallacies, etc.)</a:t>
            </a:r>
          </a:p>
          <a:p>
            <a:endParaRPr lang="en-US" dirty="0"/>
          </a:p>
        </p:txBody>
      </p:sp>
      <p:pic>
        <p:nvPicPr>
          <p:cNvPr id="9" name="Picture 8" descr="\\som.surrey.ac.uk\store\personal\pgr\rb00300\Desktop\Nordic STS\everything-we-hear-is-an-opinion-not-a-fact-everything-we-see-is-a-perspective-not-the-truth-four-no-three-14403810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175" y="2800102"/>
            <a:ext cx="2466975" cy="3846830"/>
          </a:xfrm>
          <a:prstGeom prst="rect">
            <a:avLst/>
          </a:prstGeom>
          <a:noFill/>
          <a:ln>
            <a:solidFill>
              <a:schemeClr val="tx1"/>
            </a:solidFill>
          </a:ln>
        </p:spPr>
      </p:pic>
      <p:pic>
        <p:nvPicPr>
          <p:cNvPr id="10" name="Picture 9" descr="\\som.surrey.ac.uk\store\personal\pgr\rb00300\Desktop\Nordic STS\thinking fast and slow.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8743" y="2800103"/>
            <a:ext cx="2503174" cy="3846830"/>
          </a:xfrm>
          <a:prstGeom prst="rect">
            <a:avLst/>
          </a:prstGeom>
          <a:noFill/>
          <a:ln w="12700">
            <a:solidFill>
              <a:schemeClr val="tx1"/>
            </a:solidFill>
          </a:ln>
        </p:spPr>
      </p:pic>
      <p:pic>
        <p:nvPicPr>
          <p:cNvPr id="11" name="Picture 2" descr="https://images-na.ssl-images-amazon.com/images/I/71K1WY2mC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510" y="2800102"/>
            <a:ext cx="2501508" cy="384683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597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Theory – How concepts influence reality</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Presuppositions color understanding </a:t>
            </a:r>
          </a:p>
          <a:p>
            <a:r>
              <a:rPr lang="en-US" dirty="0"/>
              <a:t>Psychology and human universals (tribalism, biases, logical fallacies, etc.)</a:t>
            </a:r>
          </a:p>
          <a:p>
            <a:pPr marL="342900" lvl="1" indent="0">
              <a:buNone/>
            </a:pPr>
            <a:r>
              <a:rPr lang="en-US" dirty="0">
                <a:solidFill>
                  <a:schemeClr val="bg1">
                    <a:lumMod val="50000"/>
                  </a:schemeClr>
                </a:solidFill>
              </a:rPr>
              <a:t>Pinker, S. (2003). The blank slate: The modern denial of human nature. Penguin.</a:t>
            </a:r>
          </a:p>
          <a:p>
            <a:pPr marL="342900" lvl="1" indent="0">
              <a:buNone/>
            </a:pPr>
            <a:r>
              <a:rPr lang="en-US" dirty="0" err="1">
                <a:solidFill>
                  <a:schemeClr val="bg1">
                    <a:lumMod val="50000"/>
                  </a:schemeClr>
                </a:solidFill>
              </a:rPr>
              <a:t>Kahneman</a:t>
            </a:r>
            <a:r>
              <a:rPr lang="en-US" dirty="0">
                <a:solidFill>
                  <a:schemeClr val="bg1">
                    <a:lumMod val="50000"/>
                  </a:schemeClr>
                </a:solidFill>
              </a:rPr>
              <a:t>, D. (2011). Thinking, Fast and Slow. Penguin.</a:t>
            </a:r>
          </a:p>
          <a:p>
            <a:pPr marL="342900" lvl="1" indent="0">
              <a:buNone/>
            </a:pPr>
            <a:r>
              <a:rPr lang="en-US" dirty="0" err="1">
                <a:solidFill>
                  <a:schemeClr val="bg1">
                    <a:lumMod val="50000"/>
                  </a:schemeClr>
                </a:solidFill>
              </a:rPr>
              <a:t>Haidt</a:t>
            </a:r>
            <a:r>
              <a:rPr lang="en-US" dirty="0">
                <a:solidFill>
                  <a:schemeClr val="bg1">
                    <a:lumMod val="50000"/>
                  </a:schemeClr>
                </a:solidFill>
              </a:rPr>
              <a:t>, J. (2012). The righteous mind: Why good people are divided by politics and religion. Penguin.</a:t>
            </a:r>
          </a:p>
          <a:p>
            <a:r>
              <a:rPr lang="en-US" dirty="0"/>
              <a:t>Sociology of Science offers a similar picture</a:t>
            </a:r>
          </a:p>
          <a:p>
            <a:pPr marL="342900" lvl="1" indent="0" algn="just">
              <a:buNone/>
            </a:pPr>
            <a:r>
              <a:rPr lang="en-US" dirty="0"/>
              <a:t>“</a:t>
            </a:r>
            <a:r>
              <a:rPr lang="en-US" i="1" dirty="0"/>
              <a:t>Neo-Marxists discover world systems, or uneven developments, or they </a:t>
            </a:r>
            <a:r>
              <a:rPr lang="en-US" i="1" dirty="0" err="1"/>
              <a:t>theorise</a:t>
            </a:r>
            <a:r>
              <a:rPr lang="en-US" i="1" dirty="0"/>
              <a:t> regulations. </a:t>
            </a:r>
            <a:r>
              <a:rPr lang="en-US" i="1" dirty="0" err="1"/>
              <a:t>Foucauldians</a:t>
            </a:r>
            <a:r>
              <a:rPr lang="en-US" i="1" dirty="0"/>
              <a:t> discover systems of governmentality. Communitarians discover communities and the need for informal association and responsibility. Feminists discover glass ceilings, cultural sexism, or gendering assumptions built into scientific and social science method</a:t>
            </a:r>
            <a:r>
              <a:rPr lang="en-US" dirty="0"/>
              <a:t>” (Law, 2004:5–6)</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612417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Theory – How concepts influence reality</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Presuppositions color understanding </a:t>
            </a:r>
          </a:p>
          <a:p>
            <a:r>
              <a:rPr lang="en-US" dirty="0"/>
              <a:t>Psychology and human universals (tribalism, biases, logical fallacies, etc.)</a:t>
            </a:r>
          </a:p>
          <a:p>
            <a:pPr marL="342900" lvl="1" indent="0">
              <a:buNone/>
            </a:pPr>
            <a:r>
              <a:rPr lang="en-US" dirty="0">
                <a:solidFill>
                  <a:schemeClr val="bg1">
                    <a:lumMod val="50000"/>
                  </a:schemeClr>
                </a:solidFill>
              </a:rPr>
              <a:t>Pinker, S. (2003); </a:t>
            </a:r>
            <a:r>
              <a:rPr lang="en-US" dirty="0" err="1">
                <a:solidFill>
                  <a:schemeClr val="bg1">
                    <a:lumMod val="50000"/>
                  </a:schemeClr>
                </a:solidFill>
              </a:rPr>
              <a:t>Kahneman</a:t>
            </a:r>
            <a:r>
              <a:rPr lang="en-US" dirty="0">
                <a:solidFill>
                  <a:schemeClr val="bg1">
                    <a:lumMod val="50000"/>
                  </a:schemeClr>
                </a:solidFill>
              </a:rPr>
              <a:t>, D. (2011); </a:t>
            </a:r>
            <a:r>
              <a:rPr lang="en-US" dirty="0" err="1">
                <a:solidFill>
                  <a:schemeClr val="bg1">
                    <a:lumMod val="50000"/>
                  </a:schemeClr>
                </a:solidFill>
              </a:rPr>
              <a:t>Haidt</a:t>
            </a:r>
            <a:r>
              <a:rPr lang="en-US" dirty="0">
                <a:solidFill>
                  <a:schemeClr val="bg1">
                    <a:lumMod val="50000"/>
                  </a:schemeClr>
                </a:solidFill>
              </a:rPr>
              <a:t>, J. (2012)</a:t>
            </a:r>
          </a:p>
          <a:p>
            <a:r>
              <a:rPr lang="en-US" dirty="0"/>
              <a:t>Sociology of Science offers a similar picture</a:t>
            </a:r>
          </a:p>
          <a:p>
            <a:pPr marL="342900" lvl="1" indent="0" algn="just">
              <a:buNone/>
            </a:pPr>
            <a:r>
              <a:rPr lang="en-US" dirty="0">
                <a:solidFill>
                  <a:schemeClr val="bg1">
                    <a:lumMod val="50000"/>
                  </a:schemeClr>
                </a:solidFill>
              </a:rPr>
              <a:t>Law, J. (2004)</a:t>
            </a:r>
          </a:p>
          <a:p>
            <a:pPr algn="just"/>
            <a:r>
              <a:rPr lang="en-US" dirty="0"/>
              <a:t>Philosophy also agrees with such an understanding </a:t>
            </a:r>
          </a:p>
          <a:p>
            <a:pPr marL="342900" lvl="1" indent="0" algn="just">
              <a:buNone/>
            </a:pPr>
            <a:r>
              <a:rPr lang="en-US" dirty="0"/>
              <a:t>“</a:t>
            </a:r>
            <a:r>
              <a:rPr lang="en-US" i="1" dirty="0"/>
              <a:t>Because we have for </a:t>
            </a:r>
            <a:r>
              <a:rPr lang="en-US" i="1" dirty="0" err="1"/>
              <a:t>millenia</a:t>
            </a:r>
            <a:r>
              <a:rPr lang="en-US" i="1" dirty="0"/>
              <a:t> made moral, aesthetic, religious demands on the world, looked upon it with blind desire, passion or fear, and abandoned ourselves to the bad habits of illogical thinking, this world has gradually become so marvelously variegated, frightful, meaningful, soulful, it has acquired color - but we have been the colorists: it is the human intellect that has made appearances appear and transported its erroneous basic conceptions into things.” </a:t>
            </a:r>
            <a:r>
              <a:rPr lang="en-US" dirty="0"/>
              <a:t>(Nietzsche [1878] 1996:16)</a:t>
            </a:r>
          </a:p>
          <a:p>
            <a:pPr lvl="1" algn="just"/>
            <a:endParaRPr lang="en-US" dirty="0">
              <a:solidFill>
                <a:schemeClr val="bg1">
                  <a:lumMod val="50000"/>
                </a:schemeClr>
              </a:solidFill>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09115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Theory – How concepts influence reality</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dirty="0"/>
              <a:t>Presuppositions color understanding </a:t>
            </a:r>
          </a:p>
          <a:p>
            <a:r>
              <a:rPr lang="en-US" dirty="0"/>
              <a:t>Psychology and human universals (tribalism, biases, logical fallacies, etc.)</a:t>
            </a:r>
          </a:p>
          <a:p>
            <a:pPr marL="342900" lvl="1" indent="0">
              <a:buNone/>
            </a:pPr>
            <a:r>
              <a:rPr lang="en-US" dirty="0">
                <a:solidFill>
                  <a:schemeClr val="bg1">
                    <a:lumMod val="50000"/>
                  </a:schemeClr>
                </a:solidFill>
              </a:rPr>
              <a:t>Pinker, S. (2003). The blank slate: The modern denial of human nature. Penguin.</a:t>
            </a:r>
          </a:p>
          <a:p>
            <a:pPr marL="342900" lvl="1" indent="0">
              <a:buNone/>
            </a:pPr>
            <a:r>
              <a:rPr lang="en-US" dirty="0" err="1">
                <a:solidFill>
                  <a:schemeClr val="bg1">
                    <a:lumMod val="50000"/>
                  </a:schemeClr>
                </a:solidFill>
              </a:rPr>
              <a:t>Kahneman</a:t>
            </a:r>
            <a:r>
              <a:rPr lang="en-US" dirty="0">
                <a:solidFill>
                  <a:schemeClr val="bg1">
                    <a:lumMod val="50000"/>
                  </a:schemeClr>
                </a:solidFill>
              </a:rPr>
              <a:t>, D. (2011). Thinking, Fast and Slow. Penguin.</a:t>
            </a:r>
          </a:p>
          <a:p>
            <a:pPr marL="342900" lvl="1" indent="0">
              <a:buNone/>
            </a:pPr>
            <a:r>
              <a:rPr lang="en-US" dirty="0" err="1">
                <a:solidFill>
                  <a:schemeClr val="bg1">
                    <a:lumMod val="50000"/>
                  </a:schemeClr>
                </a:solidFill>
              </a:rPr>
              <a:t>Haidt</a:t>
            </a:r>
            <a:r>
              <a:rPr lang="en-US" dirty="0">
                <a:solidFill>
                  <a:schemeClr val="bg1">
                    <a:lumMod val="50000"/>
                  </a:schemeClr>
                </a:solidFill>
              </a:rPr>
              <a:t>, J. (2012). The righteous mind: Why good people are divided by politics and religion. Penguin.</a:t>
            </a:r>
          </a:p>
          <a:p>
            <a:r>
              <a:rPr lang="en-US" dirty="0"/>
              <a:t>Sociology of Science offers a similar picture</a:t>
            </a:r>
          </a:p>
          <a:p>
            <a:pPr marL="342900" lvl="1" indent="0" algn="just">
              <a:buNone/>
            </a:pPr>
            <a:r>
              <a:rPr lang="en-US" dirty="0">
                <a:solidFill>
                  <a:schemeClr val="bg1">
                    <a:lumMod val="50000"/>
                  </a:schemeClr>
                </a:solidFill>
              </a:rPr>
              <a:t>Law, J. (2004). After method: Mess in social science research, Routledge.</a:t>
            </a:r>
          </a:p>
          <a:p>
            <a:pPr algn="just"/>
            <a:r>
              <a:rPr lang="en-US" dirty="0"/>
              <a:t>Philosophy also agrees with such an understanding </a:t>
            </a:r>
          </a:p>
          <a:p>
            <a:pPr marL="342900" lvl="1" indent="0" algn="just">
              <a:buNone/>
            </a:pPr>
            <a:r>
              <a:rPr lang="en-US" dirty="0">
                <a:solidFill>
                  <a:schemeClr val="bg1">
                    <a:lumMod val="50000"/>
                  </a:schemeClr>
                </a:solidFill>
              </a:rPr>
              <a:t>Nietzsche, F. (1996). Nietzsche: Human, all too human: A book for free spirits.  University Press.</a:t>
            </a:r>
          </a:p>
          <a:p>
            <a:pPr algn="just"/>
            <a:r>
              <a:rPr lang="en-US" dirty="0"/>
              <a:t>A sociological model of the scientific method</a:t>
            </a:r>
            <a:endParaRPr lang="en-US" dirty="0">
              <a:solidFill>
                <a:schemeClr val="bg1">
                  <a:lumMod val="50000"/>
                </a:schemeClr>
              </a:solidFill>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01822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09" y="673512"/>
            <a:ext cx="8917519" cy="1325562"/>
          </a:xfrm>
          <a:noFill/>
        </p:spPr>
        <p:txBody>
          <a:bodyPr/>
          <a:lstStyle/>
          <a:p>
            <a:r>
              <a:rPr lang="en-US" sz="3200" b="1" dirty="0"/>
              <a:t>Theory – a sociological model of the scientific method </a:t>
            </a:r>
            <a:endParaRPr lang="en-GB" sz="3200" b="1" dirty="0"/>
          </a:p>
        </p:txBody>
      </p:sp>
      <p:sp>
        <p:nvSpPr>
          <p:cNvPr id="3" name="Content Placeholder 2"/>
          <p:cNvSpPr>
            <a:spLocks noGrp="1"/>
          </p:cNvSpPr>
          <p:nvPr>
            <p:ph idx="1"/>
          </p:nvPr>
        </p:nvSpPr>
        <p:spPr>
          <a:xfrm>
            <a:off x="265511" y="1360034"/>
            <a:ext cx="8560594" cy="4261707"/>
          </a:xfrm>
        </p:spPr>
        <p:txBody>
          <a:bodyPr/>
          <a:lstStyle/>
          <a:p>
            <a:pPr lvl="1"/>
            <a:endParaRPr lang="en-US" dirty="0"/>
          </a:p>
          <a:p>
            <a:pPr lvl="1"/>
            <a:endParaRPr lang="en-US" dirty="0"/>
          </a:p>
          <a:p>
            <a:pPr lvl="1"/>
            <a:endParaRPr lang="en-US" dirty="0"/>
          </a:p>
        </p:txBody>
      </p:sp>
      <p:sp>
        <p:nvSpPr>
          <p:cNvPr id="4" name="Subtitle 2"/>
          <p:cNvSpPr txBox="1">
            <a:spLocks/>
          </p:cNvSpPr>
          <p:nvPr/>
        </p:nvSpPr>
        <p:spPr bwMode="auto">
          <a:xfrm>
            <a:off x="265510" y="4436790"/>
            <a:ext cx="786202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dirty="0"/>
              <a:t>Individual process 		        Collective consequence</a:t>
            </a:r>
          </a:p>
          <a:p>
            <a:pPr marL="0" indent="0">
              <a:buNone/>
            </a:pPr>
            <a:r>
              <a:rPr lang="en-US" sz="1800" dirty="0">
                <a:solidFill>
                  <a:schemeClr val="bg1">
                    <a:lumMod val="50000"/>
                  </a:schemeClr>
                </a:solidFill>
              </a:rPr>
              <a:t>Brauer, R. (2018). What research impact?: tourism and the changing UK research ecosystem (University of Surrey).</a:t>
            </a:r>
          </a:p>
          <a:p>
            <a:r>
              <a:rPr lang="en-US" sz="1800" dirty="0"/>
              <a:t>Let’s now explore the implications of this process in the </a:t>
            </a:r>
            <a:r>
              <a:rPr lang="en-US" sz="1800" dirty="0" err="1"/>
              <a:t>NorthEast</a:t>
            </a:r>
            <a:r>
              <a:rPr lang="en-US" sz="1800" dirty="0"/>
              <a:t> controversy</a:t>
            </a:r>
          </a:p>
          <a:p>
            <a:endParaRPr lang="en-GB" sz="1800" dirty="0">
              <a:solidFill>
                <a:schemeClr val="bg1">
                  <a:lumMod val="50000"/>
                </a:schemeClr>
              </a:solidFill>
            </a:endParaRPr>
          </a:p>
          <a:p>
            <a:endParaRPr lang="en-GB" dirty="0"/>
          </a:p>
          <a:p>
            <a:pPr marL="0" indent="0">
              <a:buNone/>
            </a:pPr>
            <a:r>
              <a:rPr lang="en-GB" dirty="0"/>
              <a:t>	</a:t>
            </a:r>
          </a:p>
        </p:txBody>
      </p:sp>
      <p:pic>
        <p:nvPicPr>
          <p:cNvPr id="5" name="Picture 4" descr="C:\Users\Bane\Desktop\Peer review\Hägerstrand Moravian\Hagerstrand proofreading\final edit before publishing\Figure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756" y="1679554"/>
            <a:ext cx="3853781" cy="2576500"/>
          </a:xfrm>
          <a:prstGeom prst="rect">
            <a:avLst/>
          </a:prstGeom>
          <a:noFill/>
          <a:ln>
            <a:noFill/>
          </a:ln>
        </p:spPr>
      </p:pic>
      <p:pic>
        <p:nvPicPr>
          <p:cNvPr id="6" name="Picture 5" descr="C:\Users\Bane\Desktop\Peer review\Hägerstrand Moravian\Hagerstrand proofreading\final edit before publishing\Figure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0661" y="1679554"/>
            <a:ext cx="4038012" cy="2576500"/>
          </a:xfrm>
          <a:prstGeom prst="rect">
            <a:avLst/>
          </a:prstGeom>
          <a:noFill/>
          <a:ln>
            <a:noFill/>
          </a:ln>
        </p:spPr>
      </p:pic>
    </p:spTree>
    <p:extLst>
      <p:ext uri="{BB962C8B-B14F-4D97-AF65-F5344CB8AC3E}">
        <p14:creationId xmlns:p14="http://schemas.microsoft.com/office/powerpoint/2010/main" val="3782196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Example 1: Failure to contextualise success </a:t>
            </a:r>
          </a:p>
        </p:txBody>
      </p:sp>
      <p:sp>
        <p:nvSpPr>
          <p:cNvPr id="3" name="Content Placeholder 2"/>
          <p:cNvSpPr>
            <a:spLocks noGrp="1"/>
          </p:cNvSpPr>
          <p:nvPr>
            <p:ph idx="1"/>
          </p:nvPr>
        </p:nvSpPr>
        <p:spPr>
          <a:xfrm>
            <a:off x="281512" y="1999074"/>
            <a:ext cx="8560594" cy="4261707"/>
          </a:xfrm>
        </p:spPr>
        <p:txBody>
          <a:bodyPr/>
          <a:lstStyle/>
          <a:p>
            <a:endParaRPr lang="en-US" dirty="0"/>
          </a:p>
          <a:p>
            <a:endParaRPr lang="en-US" dirty="0"/>
          </a:p>
          <a:p>
            <a:endParaRPr lang="en-US" dirty="0"/>
          </a:p>
          <a:p>
            <a:endParaRPr lang="en-US" dirty="0"/>
          </a:p>
          <a:p>
            <a:endParaRPr lang="en-US" dirty="0"/>
          </a:p>
          <a:p>
            <a:endParaRPr lang="en-US" dirty="0"/>
          </a:p>
          <a:p>
            <a:r>
              <a:rPr lang="en-US" b="1" dirty="0"/>
              <a:t>Claim 1: </a:t>
            </a:r>
            <a:r>
              <a:rPr lang="en-US" dirty="0"/>
              <a:t>“Millions were invested - almost half of the companies closed down”</a:t>
            </a:r>
          </a:p>
          <a:p>
            <a:r>
              <a:rPr lang="en-US" b="1" dirty="0"/>
              <a:t>Claim 2: </a:t>
            </a:r>
            <a:r>
              <a:rPr lang="en-US" dirty="0"/>
              <a:t>“On average 66% of all newly established companies survive three years. In this case it is 56% … we see this as good result”</a:t>
            </a:r>
          </a:p>
          <a:p>
            <a:r>
              <a:rPr lang="en-US" dirty="0"/>
              <a:t>Controversy: Are they talking about the </a:t>
            </a:r>
            <a:r>
              <a:rPr lang="en-US" i="1" dirty="0"/>
              <a:t>same</a:t>
            </a:r>
            <a:r>
              <a:rPr lang="en-US" dirty="0"/>
              <a:t> success?</a:t>
            </a:r>
          </a:p>
        </p:txBody>
      </p:sp>
      <p:pic>
        <p:nvPicPr>
          <p:cNvPr id="4" name="Picture 3"/>
          <p:cNvPicPr>
            <a:picLocks noChangeAspect="1"/>
          </p:cNvPicPr>
          <p:nvPr/>
        </p:nvPicPr>
        <p:blipFill rotWithShape="1">
          <a:blip r:embed="rId2"/>
          <a:srcRect l="9978" t="7209" r="50703" b="11277"/>
          <a:stretch/>
        </p:blipFill>
        <p:spPr>
          <a:xfrm>
            <a:off x="281512" y="1757391"/>
            <a:ext cx="3614806" cy="2529191"/>
          </a:xfrm>
          <a:prstGeom prst="rect">
            <a:avLst/>
          </a:prstGeom>
        </p:spPr>
      </p:pic>
      <p:pic>
        <p:nvPicPr>
          <p:cNvPr id="6" name="Picture 5"/>
          <p:cNvPicPr>
            <a:picLocks noChangeAspect="1"/>
          </p:cNvPicPr>
          <p:nvPr/>
        </p:nvPicPr>
        <p:blipFill rotWithShape="1">
          <a:blip r:embed="rId3"/>
          <a:srcRect l="60096" t="11631" r="15649" b="47707"/>
          <a:stretch/>
        </p:blipFill>
        <p:spPr>
          <a:xfrm>
            <a:off x="4126112" y="1757391"/>
            <a:ext cx="4470198" cy="2529191"/>
          </a:xfrm>
          <a:prstGeom prst="rect">
            <a:avLst/>
          </a:prstGeom>
        </p:spPr>
      </p:pic>
    </p:spTree>
    <p:extLst>
      <p:ext uri="{BB962C8B-B14F-4D97-AF65-F5344CB8AC3E}">
        <p14:creationId xmlns:p14="http://schemas.microsoft.com/office/powerpoint/2010/main" val="110444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 2: Failure to articulate sustainability </a:t>
            </a:r>
            <a:endParaRPr lang="en-GB" b="1" dirty="0"/>
          </a:p>
        </p:txBody>
      </p:sp>
      <p:sp>
        <p:nvSpPr>
          <p:cNvPr id="3" name="Content Placeholder 2"/>
          <p:cNvSpPr>
            <a:spLocks noGrp="1"/>
          </p:cNvSpPr>
          <p:nvPr>
            <p:ph idx="1"/>
          </p:nvPr>
        </p:nvSpPr>
        <p:spPr>
          <a:xfrm>
            <a:off x="265509" y="2509690"/>
            <a:ext cx="7807887" cy="4261707"/>
          </a:xfrm>
        </p:spPr>
        <p:txBody>
          <a:bodyPr/>
          <a:lstStyle/>
          <a:p>
            <a:endParaRPr lang="en-GB" dirty="0"/>
          </a:p>
          <a:p>
            <a:endParaRPr lang="en-GB" dirty="0"/>
          </a:p>
          <a:p>
            <a:endParaRPr lang="en-GB" dirty="0"/>
          </a:p>
          <a:p>
            <a:r>
              <a:rPr lang="en-GB" b="1" dirty="0"/>
              <a:t>Claim 2: </a:t>
            </a:r>
            <a:r>
              <a:rPr lang="en-GB" dirty="0"/>
              <a:t>Environmental/</a:t>
            </a:r>
          </a:p>
          <a:p>
            <a:pPr marL="0" indent="0">
              <a:buNone/>
            </a:pPr>
            <a:r>
              <a:rPr lang="en-GB" dirty="0"/>
              <a:t>ecological focus is the </a:t>
            </a:r>
          </a:p>
          <a:p>
            <a:pPr marL="0" indent="0">
              <a:buNone/>
            </a:pPr>
            <a:r>
              <a:rPr lang="en-GB" dirty="0"/>
              <a:t>future for Gothenburg</a:t>
            </a:r>
          </a:p>
          <a:p>
            <a:endParaRPr lang="en-GB" dirty="0"/>
          </a:p>
          <a:p>
            <a:r>
              <a:rPr lang="en-GB" b="1" dirty="0"/>
              <a:t>Controversy: </a:t>
            </a:r>
            <a:r>
              <a:rPr lang="en-GB" dirty="0"/>
              <a:t>How to </a:t>
            </a:r>
          </a:p>
          <a:p>
            <a:pPr marL="0" indent="0">
              <a:buNone/>
            </a:pPr>
            <a:r>
              <a:rPr lang="en-GB" dirty="0"/>
              <a:t>best achieve sustainability? </a:t>
            </a:r>
          </a:p>
          <a:p>
            <a:endParaRPr lang="en-GB" dirty="0"/>
          </a:p>
        </p:txBody>
      </p:sp>
      <p:sp>
        <p:nvSpPr>
          <p:cNvPr id="4" name="Subtitle 2"/>
          <p:cNvSpPr txBox="1">
            <a:spLocks/>
          </p:cNvSpPr>
          <p:nvPr/>
        </p:nvSpPr>
        <p:spPr bwMode="auto">
          <a:xfrm>
            <a:off x="6095603" y="1718423"/>
            <a:ext cx="2730501" cy="433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b="1" dirty="0"/>
              <a:t>Claim 1: </a:t>
            </a:r>
            <a:r>
              <a:rPr lang="en-GB" dirty="0"/>
              <a:t>Environmental/</a:t>
            </a:r>
            <a:br>
              <a:rPr lang="en-GB" dirty="0"/>
            </a:br>
            <a:r>
              <a:rPr lang="en-GB" dirty="0"/>
              <a:t>ecological focus is laughable </a:t>
            </a:r>
          </a:p>
          <a:p>
            <a:endParaRPr lang="en-GB" dirty="0"/>
          </a:p>
          <a:p>
            <a:endParaRPr lang="en-GB" dirty="0"/>
          </a:p>
        </p:txBody>
      </p:sp>
      <p:pic>
        <p:nvPicPr>
          <p:cNvPr id="5" name="Picture 4"/>
          <p:cNvPicPr>
            <a:picLocks noChangeAspect="1"/>
          </p:cNvPicPr>
          <p:nvPr/>
        </p:nvPicPr>
        <p:blipFill rotWithShape="1">
          <a:blip r:embed="rId2"/>
          <a:srcRect l="60532" t="10615" r="4425" b="59313"/>
          <a:stretch/>
        </p:blipFill>
        <p:spPr>
          <a:xfrm>
            <a:off x="265510" y="1718423"/>
            <a:ext cx="5714375" cy="1654983"/>
          </a:xfrm>
          <a:prstGeom prst="rect">
            <a:avLst/>
          </a:prstGeom>
        </p:spPr>
      </p:pic>
      <p:pic>
        <p:nvPicPr>
          <p:cNvPr id="6" name="Picture 5"/>
          <p:cNvPicPr>
            <a:picLocks noChangeAspect="1"/>
          </p:cNvPicPr>
          <p:nvPr/>
        </p:nvPicPr>
        <p:blipFill rotWithShape="1">
          <a:blip r:embed="rId3"/>
          <a:srcRect l="65447" t="11750" r="5957" b="49669"/>
          <a:stretch/>
        </p:blipFill>
        <p:spPr>
          <a:xfrm>
            <a:off x="3429625" y="3519272"/>
            <a:ext cx="5714375" cy="2465565"/>
          </a:xfrm>
          <a:prstGeom prst="rect">
            <a:avLst/>
          </a:prstGeom>
        </p:spPr>
      </p:pic>
    </p:spTree>
    <p:extLst>
      <p:ext uri="{BB962C8B-B14F-4D97-AF65-F5344CB8AC3E}">
        <p14:creationId xmlns:p14="http://schemas.microsoft.com/office/powerpoint/2010/main" val="3435020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 3: poisoning the well</a:t>
            </a:r>
            <a:endParaRPr lang="en-GB" b="1" dirty="0"/>
          </a:p>
        </p:txBody>
      </p:sp>
      <p:pic>
        <p:nvPicPr>
          <p:cNvPr id="4" name="Picture 3"/>
          <p:cNvPicPr>
            <a:picLocks noChangeAspect="1"/>
          </p:cNvPicPr>
          <p:nvPr/>
        </p:nvPicPr>
        <p:blipFill rotWithShape="1">
          <a:blip r:embed="rId2"/>
          <a:srcRect l="60167" t="10993" r="5256" b="51938"/>
          <a:stretch/>
        </p:blipFill>
        <p:spPr>
          <a:xfrm>
            <a:off x="4166354" y="1766014"/>
            <a:ext cx="4453539" cy="1611331"/>
          </a:xfrm>
          <a:prstGeom prst="rect">
            <a:avLst/>
          </a:prstGeom>
        </p:spPr>
      </p:pic>
      <p:pic>
        <p:nvPicPr>
          <p:cNvPr id="5" name="Picture 4"/>
          <p:cNvPicPr>
            <a:picLocks noChangeAspect="1"/>
          </p:cNvPicPr>
          <p:nvPr/>
        </p:nvPicPr>
        <p:blipFill rotWithShape="1">
          <a:blip r:embed="rId3"/>
          <a:srcRect l="64417" t="50246" r="16250" b="12717"/>
          <a:stretch/>
        </p:blipFill>
        <p:spPr>
          <a:xfrm>
            <a:off x="4166354" y="3586891"/>
            <a:ext cx="4453539" cy="1765911"/>
          </a:xfrm>
          <a:prstGeom prst="rect">
            <a:avLst/>
          </a:prstGeom>
        </p:spPr>
      </p:pic>
      <p:sp>
        <p:nvSpPr>
          <p:cNvPr id="6" name="Subtitle 2"/>
          <p:cNvSpPr txBox="1">
            <a:spLocks/>
          </p:cNvSpPr>
          <p:nvPr/>
        </p:nvSpPr>
        <p:spPr bwMode="auto">
          <a:xfrm>
            <a:off x="373193" y="1766014"/>
            <a:ext cx="8190944" cy="423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b="1" dirty="0"/>
              <a:t>Claim 1: </a:t>
            </a:r>
            <a:r>
              <a:rPr lang="en-GB" dirty="0"/>
              <a:t>[introduction of labels </a:t>
            </a:r>
            <a:br>
              <a:rPr lang="en-GB" dirty="0"/>
            </a:br>
            <a:r>
              <a:rPr lang="en-GB" dirty="0"/>
              <a:t>before evidence is presented] </a:t>
            </a:r>
          </a:p>
          <a:p>
            <a:endParaRPr lang="en-GB" dirty="0"/>
          </a:p>
          <a:p>
            <a:endParaRPr lang="en-GB" dirty="0"/>
          </a:p>
          <a:p>
            <a:endParaRPr lang="en-GB" b="1" dirty="0"/>
          </a:p>
          <a:p>
            <a:r>
              <a:rPr lang="en-GB" b="1" dirty="0"/>
              <a:t>Claim 2: </a:t>
            </a:r>
            <a:r>
              <a:rPr lang="en-GB" dirty="0"/>
              <a:t>[introduction of labels </a:t>
            </a:r>
            <a:br>
              <a:rPr lang="en-GB" dirty="0"/>
            </a:br>
            <a:r>
              <a:rPr lang="en-GB" dirty="0"/>
              <a:t>before evidence is presented] </a:t>
            </a:r>
          </a:p>
          <a:p>
            <a:endParaRPr lang="en-GB" dirty="0"/>
          </a:p>
          <a:p>
            <a:endParaRPr lang="en-GB" b="1" dirty="0"/>
          </a:p>
          <a:p>
            <a:endParaRPr lang="en-GB" b="1" dirty="0"/>
          </a:p>
          <a:p>
            <a:r>
              <a:rPr lang="en-GB" b="1" dirty="0"/>
              <a:t>Controversy</a:t>
            </a:r>
            <a:r>
              <a:rPr lang="en-GB" dirty="0"/>
              <a:t>: The power lies in the accusation, not in the actual intention of the individual being accused</a:t>
            </a:r>
          </a:p>
        </p:txBody>
      </p:sp>
      <p:cxnSp>
        <p:nvCxnSpPr>
          <p:cNvPr id="7" name="Straight Connector 6"/>
          <p:cNvCxnSpPr/>
          <p:nvPr/>
        </p:nvCxnSpPr>
        <p:spPr>
          <a:xfrm>
            <a:off x="5640779" y="3253839"/>
            <a:ext cx="25342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6721227" y="5130406"/>
            <a:ext cx="16175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4348792" y="5238436"/>
            <a:ext cx="293456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48417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Example 4: “factual” disagreement </a:t>
            </a:r>
          </a:p>
        </p:txBody>
      </p:sp>
      <p:sp>
        <p:nvSpPr>
          <p:cNvPr id="4" name="Subtitle 2"/>
          <p:cNvSpPr txBox="1">
            <a:spLocks/>
          </p:cNvSpPr>
          <p:nvPr/>
        </p:nvSpPr>
        <p:spPr bwMode="auto">
          <a:xfrm>
            <a:off x="6049636" y="1689032"/>
            <a:ext cx="2929264" cy="37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b="1" dirty="0"/>
              <a:t>Claim 1: </a:t>
            </a:r>
            <a:r>
              <a:rPr lang="en-GB" dirty="0"/>
              <a:t>impossible to evaluate the effectiveness</a:t>
            </a:r>
          </a:p>
          <a:p>
            <a:endParaRPr lang="en-GB" dirty="0"/>
          </a:p>
          <a:p>
            <a:endParaRPr lang="en-GB" dirty="0"/>
          </a:p>
          <a:p>
            <a:r>
              <a:rPr lang="en-GB" b="1" dirty="0"/>
              <a:t>Claim 2:</a:t>
            </a:r>
            <a:r>
              <a:rPr lang="en-GB" dirty="0"/>
              <a:t> The 12 goals set from project application of </a:t>
            </a:r>
            <a:r>
              <a:rPr lang="en-GB" dirty="0" err="1"/>
              <a:t>Stadslandet</a:t>
            </a:r>
            <a:endParaRPr lang="en-GB" dirty="0"/>
          </a:p>
          <a:p>
            <a:r>
              <a:rPr lang="en-GB" b="1" dirty="0"/>
              <a:t>Controversy: </a:t>
            </a:r>
            <a:r>
              <a:rPr lang="en-GB" dirty="0"/>
              <a:t>What metrics should be used to evaluate? </a:t>
            </a:r>
          </a:p>
        </p:txBody>
      </p:sp>
      <p:pic>
        <p:nvPicPr>
          <p:cNvPr id="5" name="Picture 4"/>
          <p:cNvPicPr>
            <a:picLocks noChangeAspect="1"/>
          </p:cNvPicPr>
          <p:nvPr/>
        </p:nvPicPr>
        <p:blipFill rotWithShape="1">
          <a:blip r:embed="rId3"/>
          <a:srcRect l="60213" t="10992" r="4617" b="57802"/>
          <a:stretch/>
        </p:blipFill>
        <p:spPr>
          <a:xfrm>
            <a:off x="327318" y="1693531"/>
            <a:ext cx="5722318" cy="1713580"/>
          </a:xfrm>
          <a:prstGeom prst="rect">
            <a:avLst/>
          </a:prstGeom>
        </p:spPr>
      </p:pic>
      <p:pic>
        <p:nvPicPr>
          <p:cNvPr id="6" name="Picture 5"/>
          <p:cNvPicPr>
            <a:picLocks noChangeAspect="1"/>
          </p:cNvPicPr>
          <p:nvPr/>
        </p:nvPicPr>
        <p:blipFill rotWithShape="1">
          <a:blip r:embed="rId4"/>
          <a:srcRect l="63150" t="43294" r="8829" b="21172"/>
          <a:stretch/>
        </p:blipFill>
        <p:spPr>
          <a:xfrm>
            <a:off x="327318" y="3514477"/>
            <a:ext cx="5722318" cy="2449001"/>
          </a:xfrm>
          <a:prstGeom prst="rect">
            <a:avLst/>
          </a:prstGeom>
        </p:spPr>
      </p:pic>
    </p:spTree>
    <p:extLst>
      <p:ext uri="{BB962C8B-B14F-4D97-AF65-F5344CB8AC3E}">
        <p14:creationId xmlns:p14="http://schemas.microsoft.com/office/powerpoint/2010/main" val="253228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p:txBody>
      </p:sp>
      <p:pic>
        <p:nvPicPr>
          <p:cNvPr id="5" name="Picture 4"/>
          <p:cNvPicPr>
            <a:picLocks noChangeAspect="1"/>
          </p:cNvPicPr>
          <p:nvPr/>
        </p:nvPicPr>
        <p:blipFill>
          <a:blip r:embed="rId2"/>
          <a:stretch>
            <a:fillRect/>
          </a:stretch>
        </p:blipFill>
        <p:spPr>
          <a:xfrm>
            <a:off x="952900" y="2437300"/>
            <a:ext cx="6602931" cy="4424298"/>
          </a:xfrm>
          <a:prstGeom prst="rect">
            <a:avLst/>
          </a:prstGeom>
        </p:spPr>
      </p:pic>
    </p:spTree>
    <p:extLst>
      <p:ext uri="{BB962C8B-B14F-4D97-AF65-F5344CB8AC3E}">
        <p14:creationId xmlns:p14="http://schemas.microsoft.com/office/powerpoint/2010/main" val="330228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Example 5: “Argumentum ad </a:t>
            </a:r>
            <a:r>
              <a:rPr lang="en-GB" b="1" dirty="0" err="1"/>
              <a:t>populum</a:t>
            </a:r>
            <a:r>
              <a:rPr lang="en-GB" b="1" dirty="0"/>
              <a:t>”</a:t>
            </a:r>
          </a:p>
        </p:txBody>
      </p:sp>
      <p:sp>
        <p:nvSpPr>
          <p:cNvPr id="4" name="Subtitle 2"/>
          <p:cNvSpPr txBox="1">
            <a:spLocks/>
          </p:cNvSpPr>
          <p:nvPr/>
        </p:nvSpPr>
        <p:spPr bwMode="auto">
          <a:xfrm>
            <a:off x="251223" y="1722818"/>
            <a:ext cx="2441177" cy="495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b="1" dirty="0"/>
              <a:t>Claim 1: </a:t>
            </a:r>
            <a:r>
              <a:rPr lang="en-GB" dirty="0"/>
              <a:t>“useless intellectual exercise”</a:t>
            </a:r>
          </a:p>
          <a:p>
            <a:endParaRPr lang="en-GB" dirty="0"/>
          </a:p>
          <a:p>
            <a:endParaRPr lang="en-GB" dirty="0"/>
          </a:p>
          <a:p>
            <a:r>
              <a:rPr lang="en-GB" b="1" dirty="0"/>
              <a:t>Claim 2: </a:t>
            </a:r>
            <a:r>
              <a:rPr lang="en-GB" dirty="0"/>
              <a:t>“useless intellectual exercise” </a:t>
            </a:r>
          </a:p>
          <a:p>
            <a:endParaRPr lang="en-GB" dirty="0"/>
          </a:p>
          <a:p>
            <a:r>
              <a:rPr lang="en-GB" b="1" dirty="0"/>
              <a:t>Controversy: </a:t>
            </a:r>
            <a:r>
              <a:rPr lang="en-US" dirty="0"/>
              <a:t>Why have specialists in the first place?</a:t>
            </a:r>
            <a:endParaRPr lang="en-GB" dirty="0"/>
          </a:p>
        </p:txBody>
      </p:sp>
      <p:pic>
        <p:nvPicPr>
          <p:cNvPr id="5" name="Picture 4"/>
          <p:cNvPicPr>
            <a:picLocks noChangeAspect="1"/>
          </p:cNvPicPr>
          <p:nvPr/>
        </p:nvPicPr>
        <p:blipFill rotWithShape="1">
          <a:blip r:embed="rId2"/>
          <a:srcRect l="60417" t="10741" r="5027" b="57736"/>
          <a:stretch/>
        </p:blipFill>
        <p:spPr>
          <a:xfrm>
            <a:off x="2850147" y="1722817"/>
            <a:ext cx="4922253" cy="1515453"/>
          </a:xfrm>
          <a:prstGeom prst="rect">
            <a:avLst/>
          </a:prstGeom>
        </p:spPr>
      </p:pic>
      <p:pic>
        <p:nvPicPr>
          <p:cNvPr id="6" name="Picture 5"/>
          <p:cNvPicPr>
            <a:picLocks noChangeAspect="1"/>
          </p:cNvPicPr>
          <p:nvPr/>
        </p:nvPicPr>
        <p:blipFill rotWithShape="1">
          <a:blip r:embed="rId3"/>
          <a:srcRect l="60209" t="10988" r="16041" b="54691"/>
          <a:stretch/>
        </p:blipFill>
        <p:spPr>
          <a:xfrm>
            <a:off x="2850147" y="3511815"/>
            <a:ext cx="4922253" cy="2400678"/>
          </a:xfrm>
          <a:prstGeom prst="rect">
            <a:avLst/>
          </a:prstGeom>
        </p:spPr>
      </p:pic>
    </p:spTree>
    <p:extLst>
      <p:ext uri="{BB962C8B-B14F-4D97-AF65-F5344CB8AC3E}">
        <p14:creationId xmlns:p14="http://schemas.microsoft.com/office/powerpoint/2010/main" val="1766795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Discussion – how to avoid talking past each other </a:t>
            </a:r>
            <a:endParaRPr lang="en-GB" b="1" dirty="0"/>
          </a:p>
        </p:txBody>
      </p:sp>
      <p:sp>
        <p:nvSpPr>
          <p:cNvPr id="4" name="Subtitle 2"/>
          <p:cNvSpPr txBox="1">
            <a:spLocks/>
          </p:cNvSpPr>
          <p:nvPr/>
        </p:nvSpPr>
        <p:spPr bwMode="auto">
          <a:xfrm>
            <a:off x="265510" y="1631841"/>
            <a:ext cx="8321442" cy="533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285750" indent="-285750" algn="just">
              <a:buFont typeface="Arial" panose="020B0604020202020204" pitchFamily="34" charset="0"/>
              <a:buChar char="•"/>
            </a:pPr>
            <a:r>
              <a:rPr lang="en-GB" dirty="0"/>
              <a:t>Criticism is easy, creation is difficult, similarly:</a:t>
            </a:r>
          </a:p>
          <a:p>
            <a:pPr marL="342900" lvl="1" indent="0" algn="just">
              <a:buNone/>
            </a:pPr>
            <a:r>
              <a:rPr lang="en-US" dirty="0"/>
              <a:t>“</a:t>
            </a:r>
            <a:r>
              <a:rPr lang="en-US" i="1" dirty="0"/>
              <a:t>Since social (and natural) science investigations interfere with the world </a:t>
            </a:r>
            <a:r>
              <a:rPr lang="en-US" dirty="0"/>
              <a:t>[…]. </a:t>
            </a:r>
            <a:r>
              <a:rPr lang="en-US" i="1" dirty="0"/>
              <a:t>Things change as a result. The issue, then, is not to seek disengagement but rather with how to engage. It is about how to make good differences in circumstances where reality is both unknowable and generative</a:t>
            </a:r>
            <a:r>
              <a:rPr lang="en-US" dirty="0"/>
              <a:t>” (Law 2004:7) </a:t>
            </a:r>
          </a:p>
          <a:p>
            <a:pPr algn="just"/>
            <a:r>
              <a:rPr lang="en-US" dirty="0"/>
              <a:t>  The process of construction is what makes something “scientific”</a:t>
            </a:r>
          </a:p>
          <a:p>
            <a:pPr lvl="1" algn="just"/>
            <a:r>
              <a:rPr lang="en-US" dirty="0"/>
              <a:t>Ideal speech situation (</a:t>
            </a:r>
            <a:r>
              <a:rPr lang="en-US" dirty="0" err="1"/>
              <a:t>Habermas</a:t>
            </a:r>
            <a:r>
              <a:rPr lang="en-US" dirty="0"/>
              <a:t> 1990)</a:t>
            </a:r>
            <a:endParaRPr lang="en-GB" dirty="0"/>
          </a:p>
          <a:p>
            <a:pPr marL="285750" indent="-285750" algn="just">
              <a:buFont typeface="Arial" panose="020B0604020202020204" pitchFamily="34" charset="0"/>
              <a:buChar char="•"/>
            </a:pPr>
            <a:r>
              <a:rPr lang="en-GB" dirty="0"/>
              <a:t>Inspiration from the peer review process</a:t>
            </a:r>
          </a:p>
          <a:p>
            <a:pPr marL="628650" lvl="1" indent="-285750" algn="just">
              <a:buFont typeface="Arial" panose="020B0604020202020204" pitchFamily="34" charset="0"/>
              <a:buChar char="•"/>
            </a:pPr>
            <a:r>
              <a:rPr lang="en-GB" dirty="0"/>
              <a:t>Part  of the peer group (i.e. common knowledge base)</a:t>
            </a:r>
          </a:p>
          <a:p>
            <a:pPr marL="628650" lvl="1" indent="-285750" algn="just">
              <a:buFont typeface="Arial" panose="020B0604020202020204" pitchFamily="34" charset="0"/>
              <a:buChar char="•"/>
            </a:pPr>
            <a:r>
              <a:rPr lang="en-GB" dirty="0"/>
              <a:t>Are the manners of discussion agreed? (e.g. public record of debate)</a:t>
            </a:r>
          </a:p>
          <a:p>
            <a:pPr marL="628650" lvl="1" indent="-285750" algn="just">
              <a:buFont typeface="Arial" panose="020B0604020202020204" pitchFamily="34" charset="0"/>
              <a:buChar char="•"/>
            </a:pPr>
            <a:r>
              <a:rPr lang="en-GB" dirty="0"/>
              <a:t>Ability to skilfully communicate (e.g. fluency in a common language)</a:t>
            </a:r>
          </a:p>
          <a:p>
            <a:pPr marL="628650" lvl="1" indent="-285750" algn="just">
              <a:buFont typeface="Arial" panose="020B0604020202020204" pitchFamily="34" charset="0"/>
              <a:buChar char="•"/>
            </a:pPr>
            <a:r>
              <a:rPr lang="en-GB" dirty="0"/>
              <a:t>Same goals</a:t>
            </a:r>
          </a:p>
          <a:p>
            <a:pPr marL="628650" lvl="1" indent="-285750" algn="just">
              <a:buFont typeface="Arial" panose="020B0604020202020204" pitchFamily="34" charset="0"/>
              <a:buChar char="•"/>
            </a:pPr>
            <a:r>
              <a:rPr lang="en-GB" dirty="0"/>
              <a:t>A common ethos (e.g. similar values)</a:t>
            </a:r>
          </a:p>
          <a:p>
            <a:pPr marL="971550" lvl="2" indent="-285750" algn="just">
              <a:buFont typeface="Arial" panose="020B0604020202020204" pitchFamily="34" charset="0"/>
              <a:buChar char="•"/>
            </a:pPr>
            <a:r>
              <a:rPr lang="en-GB" sz="1800" dirty="0"/>
              <a:t>E.g. to argue in good faith, because:</a:t>
            </a:r>
          </a:p>
          <a:p>
            <a:pPr marL="342900" lvl="1" indent="0" algn="just">
              <a:buNone/>
            </a:pPr>
            <a:r>
              <a:rPr lang="en-GB" dirty="0"/>
              <a:t>	“</a:t>
            </a:r>
            <a:r>
              <a:rPr lang="en-GB" i="1" dirty="0"/>
              <a:t>What if everything in the world were a misunderstanding, what if </a:t>
            </a:r>
          </a:p>
          <a:p>
            <a:pPr marL="342900" lvl="1" indent="0" algn="just">
              <a:buNone/>
            </a:pPr>
            <a:r>
              <a:rPr lang="en-GB" i="1" dirty="0"/>
              <a:t>	laughter were really tears?</a:t>
            </a:r>
            <a:r>
              <a:rPr lang="en-GB" dirty="0"/>
              <a:t>”</a:t>
            </a:r>
            <a:r>
              <a:rPr lang="en-GB" i="1" dirty="0"/>
              <a:t> </a:t>
            </a:r>
            <a:r>
              <a:rPr lang="en-GB" dirty="0"/>
              <a:t>Soren Kierkegaard (1813-1855)</a:t>
            </a:r>
          </a:p>
          <a:p>
            <a:pPr marL="285750" indent="-285750" algn="just">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305072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sz="2800" b="1" dirty="0"/>
              <a:t>Conclusion: Addressing wicked problems “scientifically”</a:t>
            </a:r>
          </a:p>
        </p:txBody>
      </p:sp>
      <p:sp>
        <p:nvSpPr>
          <p:cNvPr id="3" name="Content Placeholder 2"/>
          <p:cNvSpPr>
            <a:spLocks noGrp="1"/>
          </p:cNvSpPr>
          <p:nvPr>
            <p:ph idx="1"/>
          </p:nvPr>
        </p:nvSpPr>
        <p:spPr>
          <a:xfrm>
            <a:off x="265510" y="2042334"/>
            <a:ext cx="8994104" cy="4261707"/>
          </a:xfrm>
        </p:spPr>
        <p:txBody>
          <a:bodyPr/>
          <a:lstStyle/>
          <a:p>
            <a:r>
              <a:rPr lang="en-GB" dirty="0" err="1"/>
              <a:t>NorthEast</a:t>
            </a:r>
            <a:r>
              <a:rPr lang="en-GB" dirty="0"/>
              <a:t> of Gothenburg is an area characterised by wicked problems </a:t>
            </a:r>
          </a:p>
          <a:p>
            <a:pPr lvl="1"/>
            <a:r>
              <a:rPr lang="en-GB" dirty="0"/>
              <a:t>Kaleidoscope of interpretation, people project meaning upon reality</a:t>
            </a:r>
          </a:p>
          <a:p>
            <a:pPr lvl="1"/>
            <a:r>
              <a:rPr lang="en-GB" dirty="0"/>
              <a:t>The lowest common denominator should be to avoid wicked (Iatrogenic) solutions</a:t>
            </a:r>
          </a:p>
          <a:p>
            <a:pPr marL="0" indent="0">
              <a:buNone/>
            </a:pPr>
            <a:endParaRPr lang="en-GB" dirty="0"/>
          </a:p>
          <a:p>
            <a:r>
              <a:rPr lang="en-GB" dirty="0"/>
              <a:t>Disagreement is a natural part of human social interaction</a:t>
            </a:r>
          </a:p>
          <a:p>
            <a:pPr lvl="1"/>
            <a:r>
              <a:rPr lang="en-GB" dirty="0"/>
              <a:t>We are often inclined to simplifications and miss-characterisation</a:t>
            </a:r>
          </a:p>
          <a:p>
            <a:pPr lvl="1"/>
            <a:r>
              <a:rPr lang="en-GB" dirty="0"/>
              <a:t>Common language is paramount in avoiding tribalism</a:t>
            </a:r>
          </a:p>
          <a:p>
            <a:pPr marL="0" indent="0">
              <a:buNone/>
            </a:pPr>
            <a:endParaRPr lang="en-GB" dirty="0"/>
          </a:p>
          <a:p>
            <a:r>
              <a:rPr lang="en-GB" dirty="0"/>
              <a:t>The “scientific” approach offers a potential avenue to address wicked problems</a:t>
            </a:r>
          </a:p>
          <a:p>
            <a:pPr lvl="1"/>
            <a:r>
              <a:rPr lang="en-GB" dirty="0"/>
              <a:t>This presupposes common knowledge, manners, skill, purpose and ethos </a:t>
            </a:r>
          </a:p>
          <a:p>
            <a:pPr lvl="1"/>
            <a:r>
              <a:rPr lang="en-GB" dirty="0"/>
              <a:t>In case of disagreement, you then can reinforce and defend these values </a:t>
            </a:r>
          </a:p>
          <a:p>
            <a:endParaRPr lang="en-GB" dirty="0"/>
          </a:p>
        </p:txBody>
      </p:sp>
    </p:spTree>
    <p:extLst>
      <p:ext uri="{BB962C8B-B14F-4D97-AF65-F5344CB8AC3E}">
        <p14:creationId xmlns:p14="http://schemas.microsoft.com/office/powerpoint/2010/main" val="3502485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2353" y="2500119"/>
            <a:ext cx="7328648" cy="1022212"/>
          </a:xfrm>
        </p:spPr>
        <p:txBody>
          <a:bodyPr/>
          <a:lstStyle/>
          <a:p>
            <a:pPr algn="ctr"/>
            <a:r>
              <a:rPr lang="en-GB" b="1" dirty="0"/>
              <a:t>Thank you for listening</a:t>
            </a:r>
          </a:p>
        </p:txBody>
      </p:sp>
      <p:sp>
        <p:nvSpPr>
          <p:cNvPr id="5" name="Subtitle 4"/>
          <p:cNvSpPr>
            <a:spLocks noGrp="1"/>
          </p:cNvSpPr>
          <p:nvPr>
            <p:ph type="subTitle" idx="1"/>
          </p:nvPr>
        </p:nvSpPr>
        <p:spPr>
          <a:xfrm>
            <a:off x="260397" y="3688363"/>
            <a:ext cx="8583495" cy="1655762"/>
          </a:xfrm>
        </p:spPr>
        <p:txBody>
          <a:bodyPr/>
          <a:lstStyle/>
          <a:p>
            <a:pPr algn="ctr"/>
            <a:r>
              <a:rPr lang="en-US" sz="2400" dirty="0"/>
              <a:t>References can be distributed by request (r.brauer@hull.ac.uk)</a:t>
            </a:r>
          </a:p>
        </p:txBody>
      </p:sp>
    </p:spTree>
    <p:extLst>
      <p:ext uri="{BB962C8B-B14F-4D97-AF65-F5344CB8AC3E}">
        <p14:creationId xmlns:p14="http://schemas.microsoft.com/office/powerpoint/2010/main" val="265432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endParaRPr lang="en-US" dirty="0"/>
          </a:p>
        </p:txBody>
      </p:sp>
      <p:pic>
        <p:nvPicPr>
          <p:cNvPr id="6" name="Picture 5"/>
          <p:cNvPicPr>
            <a:picLocks noChangeAspect="1"/>
          </p:cNvPicPr>
          <p:nvPr/>
        </p:nvPicPr>
        <p:blipFill rotWithShape="1">
          <a:blip r:embed="rId2"/>
          <a:srcRect l="708" t="13457" r="59000" b="10370"/>
          <a:stretch/>
        </p:blipFill>
        <p:spPr>
          <a:xfrm>
            <a:off x="1289785" y="3030295"/>
            <a:ext cx="5999012" cy="3827705"/>
          </a:xfrm>
          <a:prstGeom prst="rect">
            <a:avLst/>
          </a:prstGeom>
        </p:spPr>
      </p:pic>
      <p:sp>
        <p:nvSpPr>
          <p:cNvPr id="8" name="TextBox 7"/>
          <p:cNvSpPr txBox="1"/>
          <p:nvPr/>
        </p:nvSpPr>
        <p:spPr>
          <a:xfrm>
            <a:off x="1363416" y="6519446"/>
            <a:ext cx="5956311" cy="338554"/>
          </a:xfrm>
          <a:prstGeom prst="rect">
            <a:avLst/>
          </a:prstGeom>
          <a:noFill/>
        </p:spPr>
        <p:txBody>
          <a:bodyPr wrap="none" rtlCol="0">
            <a:spAutoFit/>
          </a:bodyPr>
          <a:lstStyle/>
          <a:p>
            <a:r>
              <a:rPr lang="en-US" sz="1600" dirty="0"/>
              <a:t>Proportion of individuals not born in Sweden (blue – low / red – high)</a:t>
            </a:r>
            <a:endParaRPr lang="en-GB" sz="1600" dirty="0"/>
          </a:p>
        </p:txBody>
      </p:sp>
    </p:spTree>
    <p:extLst>
      <p:ext uri="{BB962C8B-B14F-4D97-AF65-F5344CB8AC3E}">
        <p14:creationId xmlns:p14="http://schemas.microsoft.com/office/powerpoint/2010/main" val="422575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r>
              <a:rPr lang="en-US" dirty="0"/>
              <a:t>High </a:t>
            </a:r>
            <a:r>
              <a:rPr lang="en-US" b="1" dirty="0"/>
              <a:t>unemployment</a:t>
            </a:r>
            <a:r>
              <a:rPr lang="en-US" dirty="0"/>
              <a:t> rate / high degree of </a:t>
            </a:r>
            <a:r>
              <a:rPr lang="en-US" b="1" dirty="0"/>
              <a:t>social welfare</a:t>
            </a:r>
          </a:p>
          <a:p>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248" y="3233232"/>
            <a:ext cx="49530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4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r>
              <a:rPr lang="en-US" dirty="0"/>
              <a:t>High </a:t>
            </a:r>
            <a:r>
              <a:rPr lang="en-US" b="1" dirty="0"/>
              <a:t>unemployment</a:t>
            </a:r>
            <a:r>
              <a:rPr lang="en-US" dirty="0"/>
              <a:t> rate / high degree of </a:t>
            </a:r>
            <a:r>
              <a:rPr lang="en-US" b="1" dirty="0"/>
              <a:t>social welfare</a:t>
            </a:r>
          </a:p>
          <a:p>
            <a:r>
              <a:rPr lang="en-US" dirty="0"/>
              <a:t>High </a:t>
            </a:r>
            <a:r>
              <a:rPr lang="en-US" b="1" dirty="0"/>
              <a:t>crime</a:t>
            </a:r>
            <a:r>
              <a:rPr lang="en-US" dirty="0"/>
              <a:t> rates / </a:t>
            </a:r>
            <a:r>
              <a:rPr lang="en-US" b="1" dirty="0"/>
              <a:t>gang activity </a:t>
            </a:r>
          </a:p>
          <a:p>
            <a:endParaRPr lang="en-US" dirty="0"/>
          </a:p>
        </p:txBody>
      </p:sp>
      <p:pic>
        <p:nvPicPr>
          <p:cNvPr id="5" name="Picture 2" descr="https://www.svtstatic.se/image-cms/svtse/1534193113/svts/article18931738.svt/alternates/large/bilbrann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771" y="3741271"/>
            <a:ext cx="5535173" cy="31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324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r>
              <a:rPr lang="en-US" dirty="0"/>
              <a:t>High unemployment rate / high degree of social welfare</a:t>
            </a:r>
          </a:p>
          <a:p>
            <a:r>
              <a:rPr lang="en-US" dirty="0"/>
              <a:t>High </a:t>
            </a:r>
            <a:r>
              <a:rPr lang="en-US" b="1" dirty="0"/>
              <a:t>crime</a:t>
            </a:r>
            <a:r>
              <a:rPr lang="en-US" dirty="0"/>
              <a:t> rates / </a:t>
            </a:r>
            <a:r>
              <a:rPr lang="en-US" b="1" dirty="0"/>
              <a:t>gang activity </a:t>
            </a:r>
          </a:p>
          <a:p>
            <a:r>
              <a:rPr lang="en-US" b="1" dirty="0"/>
              <a:t>Lower medium income </a:t>
            </a:r>
            <a:r>
              <a:rPr lang="en-US" dirty="0"/>
              <a:t>than the Gothenburg average </a:t>
            </a:r>
          </a:p>
          <a:p>
            <a:endParaRPr lang="en-US" dirty="0"/>
          </a:p>
        </p:txBody>
      </p:sp>
      <p:pic>
        <p:nvPicPr>
          <p:cNvPr id="2052" name="Picture 4" descr="Image result for hjallbo dru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654" y="4029102"/>
            <a:ext cx="5395718" cy="282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1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r>
              <a:rPr lang="en-US" dirty="0"/>
              <a:t>High unemployment rate / high degree of social welfare</a:t>
            </a:r>
          </a:p>
          <a:p>
            <a:r>
              <a:rPr lang="en-US" dirty="0"/>
              <a:t>High </a:t>
            </a:r>
            <a:r>
              <a:rPr lang="en-US" b="1" dirty="0"/>
              <a:t>crime</a:t>
            </a:r>
            <a:r>
              <a:rPr lang="en-US" dirty="0"/>
              <a:t> rates / </a:t>
            </a:r>
            <a:r>
              <a:rPr lang="en-US" b="1" dirty="0"/>
              <a:t>gang activity </a:t>
            </a:r>
          </a:p>
          <a:p>
            <a:r>
              <a:rPr lang="en-US" b="1" dirty="0"/>
              <a:t>Lower medium income </a:t>
            </a:r>
            <a:r>
              <a:rPr lang="en-US" dirty="0"/>
              <a:t>than the Gothenburg average </a:t>
            </a:r>
          </a:p>
          <a:p>
            <a:r>
              <a:rPr lang="en-US" b="1" dirty="0"/>
              <a:t>Low school graduation rates</a:t>
            </a:r>
          </a:p>
          <a:p>
            <a:endParaRPr lang="en-US" dirty="0"/>
          </a:p>
        </p:txBody>
      </p:sp>
      <p:pic>
        <p:nvPicPr>
          <p:cNvPr id="5" name="Picture 4"/>
          <p:cNvPicPr>
            <a:picLocks noChangeAspect="1"/>
          </p:cNvPicPr>
          <p:nvPr/>
        </p:nvPicPr>
        <p:blipFill rotWithShape="1">
          <a:blip r:embed="rId2"/>
          <a:srcRect l="63824" t="20336" r="14793" b="56093"/>
          <a:stretch/>
        </p:blipFill>
        <p:spPr>
          <a:xfrm>
            <a:off x="1502974" y="4276161"/>
            <a:ext cx="5292462" cy="1968948"/>
          </a:xfrm>
          <a:prstGeom prst="rect">
            <a:avLst/>
          </a:prstGeom>
        </p:spPr>
      </p:pic>
      <p:pic>
        <p:nvPicPr>
          <p:cNvPr id="6" name="Picture 5"/>
          <p:cNvPicPr>
            <a:picLocks noChangeAspect="1"/>
          </p:cNvPicPr>
          <p:nvPr/>
        </p:nvPicPr>
        <p:blipFill rotWithShape="1">
          <a:blip r:embed="rId2"/>
          <a:srcRect l="63824" t="74606" r="14793" b="5149"/>
          <a:stretch/>
        </p:blipFill>
        <p:spPr>
          <a:xfrm>
            <a:off x="1502974" y="5166842"/>
            <a:ext cx="5292462" cy="1691158"/>
          </a:xfrm>
          <a:prstGeom prst="rect">
            <a:avLst/>
          </a:prstGeom>
        </p:spPr>
      </p:pic>
    </p:spTree>
    <p:extLst>
      <p:ext uri="{BB962C8B-B14F-4D97-AF65-F5344CB8AC3E}">
        <p14:creationId xmlns:p14="http://schemas.microsoft.com/office/powerpoint/2010/main" val="197636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Background - Welcome to Gothenburg </a:t>
            </a:r>
            <a:r>
              <a:rPr lang="en-US" b="1" dirty="0" err="1"/>
              <a:t>NorthEast</a:t>
            </a:r>
            <a:endParaRPr lang="en-GB" b="1" dirty="0"/>
          </a:p>
        </p:txBody>
      </p:sp>
      <p:sp>
        <p:nvSpPr>
          <p:cNvPr id="3" name="Content Placeholder 2"/>
          <p:cNvSpPr>
            <a:spLocks noGrp="1"/>
          </p:cNvSpPr>
          <p:nvPr>
            <p:ph idx="1"/>
          </p:nvPr>
        </p:nvSpPr>
        <p:spPr>
          <a:xfrm>
            <a:off x="265510" y="1679554"/>
            <a:ext cx="8560594" cy="4261707"/>
          </a:xfrm>
        </p:spPr>
        <p:txBody>
          <a:bodyPr/>
          <a:lstStyle/>
          <a:p>
            <a:r>
              <a:rPr lang="en-US" b="1" dirty="0"/>
              <a:t>Physical isolation</a:t>
            </a:r>
            <a:r>
              <a:rPr lang="en-US" dirty="0"/>
              <a:t>, remnant of “</a:t>
            </a:r>
            <a:r>
              <a:rPr lang="en-US" dirty="0" err="1"/>
              <a:t>miljonprogrammet</a:t>
            </a:r>
            <a:r>
              <a:rPr lang="en-US" dirty="0"/>
              <a:t>” ideas of spatial organization</a:t>
            </a:r>
          </a:p>
          <a:p>
            <a:r>
              <a:rPr lang="en-US" dirty="0"/>
              <a:t>Large degree of </a:t>
            </a:r>
            <a:r>
              <a:rPr lang="en-US" b="1" dirty="0"/>
              <a:t>ethnic diversity </a:t>
            </a:r>
            <a:r>
              <a:rPr lang="en-US" dirty="0"/>
              <a:t>within the population </a:t>
            </a:r>
          </a:p>
          <a:p>
            <a:r>
              <a:rPr lang="en-US" dirty="0"/>
              <a:t>High unemployment rate / high degree of social welfare</a:t>
            </a:r>
          </a:p>
          <a:p>
            <a:r>
              <a:rPr lang="en-US" dirty="0"/>
              <a:t>High </a:t>
            </a:r>
            <a:r>
              <a:rPr lang="en-US" b="1" dirty="0"/>
              <a:t>crime</a:t>
            </a:r>
            <a:r>
              <a:rPr lang="en-US" dirty="0"/>
              <a:t> rates / </a:t>
            </a:r>
            <a:r>
              <a:rPr lang="en-US" b="1" dirty="0"/>
              <a:t>gang activity </a:t>
            </a:r>
          </a:p>
          <a:p>
            <a:r>
              <a:rPr lang="en-US" b="1" dirty="0"/>
              <a:t>Lower medium income </a:t>
            </a:r>
            <a:r>
              <a:rPr lang="en-US" dirty="0"/>
              <a:t>than the Gothenburg average </a:t>
            </a:r>
          </a:p>
          <a:p>
            <a:r>
              <a:rPr lang="en-US" b="1" dirty="0"/>
              <a:t>Low school graduation rates</a:t>
            </a:r>
          </a:p>
          <a:p>
            <a:r>
              <a:rPr lang="en-US" b="1" dirty="0"/>
              <a:t>Lower life expectancy </a:t>
            </a:r>
            <a:r>
              <a:rPr lang="en-US" dirty="0"/>
              <a:t>than the Gothenburg average</a:t>
            </a:r>
          </a:p>
          <a:p>
            <a:endParaRPr lang="en-US" dirty="0"/>
          </a:p>
        </p:txBody>
      </p:sp>
      <p:pic>
        <p:nvPicPr>
          <p:cNvPr id="3074" name="Picture 2" descr="http://www4.goteborg.se/prod/G-info/statistik.nsf/34f4087fac810b1ac1256cdf003efa4b/d477308b8741a70ec1257c62003e56e6/BasRapportRTF/0.4C9E!OpenElement&amp;FieldElemForm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435" y="4688338"/>
            <a:ext cx="3971584" cy="216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96578"/>
      </p:ext>
    </p:extLst>
  </p:cSld>
  <p:clrMapOvr>
    <a:masterClrMapping/>
  </p:clrMapOvr>
</p:sld>
</file>

<file path=ppt/theme/theme1.xml><?xml version="1.0" encoding="utf-8"?>
<a:theme xmlns:a="http://schemas.openxmlformats.org/drawingml/2006/main" name="University of Hull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ll Template - Standard" id="{957F71DD-17AD-4A36-A0E8-2D8A60B79202}" vid="{34F65A9D-68BA-498A-9D4B-43AA1598CE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9E50676A51E5468642D2ADD9403D9C" ma:contentTypeVersion="0" ma:contentTypeDescription="Create a new document." ma:contentTypeScope="" ma:versionID="2a479cc587dce514386f67702654a09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AF6ACB-F437-477D-A4B3-8A34A67615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F0B3CF5-ECE1-4982-8D11-164FB7F72388}">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B8F7CDF-33D6-4D6D-8623-8F0F015B72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00.UoH powerpoint Template - Standard</Template>
  <TotalTime>7406</TotalTime>
  <Words>1705</Words>
  <Application>Microsoft Office PowerPoint</Application>
  <PresentationFormat>On-screen Show (4:3)</PresentationFormat>
  <Paragraphs>299</Paragraphs>
  <Slides>33</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University of Hull Theme</vt:lpstr>
      <vt:lpstr>Understanding social conflict:  How to avoid talking past each other</vt:lpstr>
      <vt:lpstr>Introduction</vt:lpstr>
      <vt:lpstr>Background - Welcome to Gothenburg NorthEast</vt:lpstr>
      <vt:lpstr>Background - Welcome to Gothenburg NorthEast</vt:lpstr>
      <vt:lpstr>Background - Welcome to Gothenburg NorthEast</vt:lpstr>
      <vt:lpstr>Background - Welcome to Gothenburg NorthEast</vt:lpstr>
      <vt:lpstr>Background - Welcome to Gothenburg NorthEast</vt:lpstr>
      <vt:lpstr>Background - Welcome to Gothenburg NorthEast</vt:lpstr>
      <vt:lpstr>Background - Welcome to Gothenburg NorthEast</vt:lpstr>
      <vt:lpstr>Background - Welcome to Gothenburg NorthEast</vt:lpstr>
      <vt:lpstr>Background - Welcome to Gothenburg NorthEast</vt:lpstr>
      <vt:lpstr>Background – Timeline of the controversy</vt:lpstr>
      <vt:lpstr>Background – Timeline of the controversy</vt:lpstr>
      <vt:lpstr>Background – Timeline of the controversy</vt:lpstr>
      <vt:lpstr>Background – Timeline of the controversy </vt:lpstr>
      <vt:lpstr>Prior to the controversy </vt:lpstr>
      <vt:lpstr>Background – Timeline of the controversy </vt:lpstr>
      <vt:lpstr>The controversy </vt:lpstr>
      <vt:lpstr>Theory – How concepts influence reality</vt:lpstr>
      <vt:lpstr>Theory – How concepts influence reality</vt:lpstr>
      <vt:lpstr>Theory – How concepts influence reality</vt:lpstr>
      <vt:lpstr>Theory – How concepts influence reality</vt:lpstr>
      <vt:lpstr>Theory – How concepts influence reality</vt:lpstr>
      <vt:lpstr>Theory – How concepts influence reality</vt:lpstr>
      <vt:lpstr>Theory – a sociological model of the scientific method </vt:lpstr>
      <vt:lpstr>Example 1: Failure to contextualise success </vt:lpstr>
      <vt:lpstr>Example 2: Failure to articulate sustainability </vt:lpstr>
      <vt:lpstr>Example 3: poisoning the well</vt:lpstr>
      <vt:lpstr>Example 4: “factual” disagreement </vt:lpstr>
      <vt:lpstr>Example 5: “Argumentum ad populum”</vt:lpstr>
      <vt:lpstr>Discussion – how to avoid talking past each other </vt:lpstr>
      <vt:lpstr>Conclusion: Addressing wicked problems “scientifically”</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 Leads – “Induction”</dc:title>
  <dc:creator>Taylor</dc:creator>
  <cp:lastModifiedBy>Annika Källvik</cp:lastModifiedBy>
  <cp:revision>290</cp:revision>
  <cp:lastPrinted>2018-09-16T09:28:41Z</cp:lastPrinted>
  <dcterms:created xsi:type="dcterms:W3CDTF">2018-03-27T16:37:56Z</dcterms:created>
  <dcterms:modified xsi:type="dcterms:W3CDTF">2018-09-26T06:41:49Z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0x0101004B9E50676A51E5468642D2ADD9403D9C</vt:lpwstr>
  </property>
</Properties>
</file>